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339" r:id="rId2"/>
    <p:sldId id="257" r:id="rId3"/>
    <p:sldId id="340" r:id="rId4"/>
    <p:sldId id="258" r:id="rId5"/>
    <p:sldId id="341" r:id="rId6"/>
    <p:sldId id="262" r:id="rId7"/>
    <p:sldId id="260" r:id="rId8"/>
    <p:sldId id="263" r:id="rId9"/>
    <p:sldId id="275" r:id="rId10"/>
    <p:sldId id="291" r:id="rId11"/>
    <p:sldId id="265" r:id="rId12"/>
    <p:sldId id="259" r:id="rId13"/>
    <p:sldId id="270" r:id="rId14"/>
    <p:sldId id="316" r:id="rId15"/>
    <p:sldId id="336" r:id="rId16"/>
    <p:sldId id="337" r:id="rId17"/>
    <p:sldId id="317" r:id="rId18"/>
    <p:sldId id="312" r:id="rId19"/>
    <p:sldId id="301" r:id="rId20"/>
    <p:sldId id="307" r:id="rId21"/>
    <p:sldId id="328" r:id="rId22"/>
    <p:sldId id="302" r:id="rId23"/>
    <p:sldId id="303" r:id="rId24"/>
    <p:sldId id="329" r:id="rId25"/>
    <p:sldId id="330" r:id="rId26"/>
    <p:sldId id="304" r:id="rId27"/>
    <p:sldId id="305" r:id="rId28"/>
    <p:sldId id="306" r:id="rId29"/>
    <p:sldId id="309" r:id="rId30"/>
    <p:sldId id="310" r:id="rId31"/>
    <p:sldId id="318" r:id="rId32"/>
    <p:sldId id="320" r:id="rId33"/>
    <p:sldId id="322" r:id="rId34"/>
    <p:sldId id="321" r:id="rId35"/>
    <p:sldId id="332" r:id="rId36"/>
    <p:sldId id="319" r:id="rId37"/>
    <p:sldId id="323" r:id="rId38"/>
    <p:sldId id="338" r:id="rId39"/>
    <p:sldId id="274" r:id="rId40"/>
    <p:sldId id="273" r:id="rId41"/>
    <p:sldId id="271" r:id="rId42"/>
    <p:sldId id="267" r:id="rId43"/>
    <p:sldId id="26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00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84547" autoAdjust="0"/>
  </p:normalViewPr>
  <p:slideViewPr>
    <p:cSldViewPr>
      <p:cViewPr varScale="1">
        <p:scale>
          <a:sx n="57" d="100"/>
          <a:sy n="57" d="100"/>
        </p:scale>
        <p:origin x="1516" y="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E3E73A-F065-467A-A954-16CC29623435}" type="doc">
      <dgm:prSet loTypeId="urn:microsoft.com/office/officeart/2009/3/layout/StepUpProcess" loCatId="process" qsTypeId="urn:microsoft.com/office/officeart/2005/8/quickstyle/simple5" qsCatId="simple" csTypeId="urn:microsoft.com/office/officeart/2005/8/colors/accent1_1" csCatId="accent1" phldr="1"/>
      <dgm:spPr/>
      <dgm:t>
        <a:bodyPr/>
        <a:lstStyle/>
        <a:p>
          <a:endParaRPr lang="en-AU"/>
        </a:p>
      </dgm:t>
    </dgm:pt>
    <dgm:pt modelId="{D8FB66D7-A653-464F-BE4D-2F3049B045A6}">
      <dgm:prSet phldrT="[Text]" custT="1"/>
      <dgm:spPr/>
      <dgm:t>
        <a:bodyPr/>
        <a:lstStyle/>
        <a:p>
          <a:r>
            <a:rPr lang="en-AU" sz="1800" dirty="0"/>
            <a:t>Developing an EBP question</a:t>
          </a:r>
        </a:p>
      </dgm:t>
    </dgm:pt>
    <dgm:pt modelId="{066A5928-3B2E-4671-B3F5-7E51A7F0B157}" type="parTrans" cxnId="{7F484F84-3938-41AD-B038-66F2DF15E569}">
      <dgm:prSet/>
      <dgm:spPr/>
      <dgm:t>
        <a:bodyPr/>
        <a:lstStyle/>
        <a:p>
          <a:endParaRPr lang="en-AU"/>
        </a:p>
      </dgm:t>
    </dgm:pt>
    <dgm:pt modelId="{64AFBEE8-A84A-4E6B-96C9-D28D851A8C0F}" type="sibTrans" cxnId="{7F484F84-3938-41AD-B038-66F2DF15E569}">
      <dgm:prSet/>
      <dgm:spPr/>
      <dgm:t>
        <a:bodyPr/>
        <a:lstStyle/>
        <a:p>
          <a:endParaRPr lang="en-AU"/>
        </a:p>
      </dgm:t>
    </dgm:pt>
    <dgm:pt modelId="{8B976A92-8D46-4C99-BAC0-8112D5703A1B}">
      <dgm:prSet phldrT="[Text]" custT="1"/>
      <dgm:spPr/>
      <dgm:t>
        <a:bodyPr/>
        <a:lstStyle/>
        <a:p>
          <a:r>
            <a:rPr lang="en-AU" sz="1800" dirty="0"/>
            <a:t>Find the evidence</a:t>
          </a:r>
        </a:p>
      </dgm:t>
    </dgm:pt>
    <dgm:pt modelId="{08BFF2D7-44C7-4788-B573-D0E257C235CA}" type="parTrans" cxnId="{2A84EB2C-11F6-4ADC-AE4D-2167601DF909}">
      <dgm:prSet/>
      <dgm:spPr/>
      <dgm:t>
        <a:bodyPr/>
        <a:lstStyle/>
        <a:p>
          <a:endParaRPr lang="en-AU"/>
        </a:p>
      </dgm:t>
    </dgm:pt>
    <dgm:pt modelId="{6C87548E-40DD-478E-9B01-0E6393E902C1}" type="sibTrans" cxnId="{2A84EB2C-11F6-4ADC-AE4D-2167601DF909}">
      <dgm:prSet/>
      <dgm:spPr/>
      <dgm:t>
        <a:bodyPr/>
        <a:lstStyle/>
        <a:p>
          <a:endParaRPr lang="en-AU"/>
        </a:p>
      </dgm:t>
    </dgm:pt>
    <dgm:pt modelId="{87FFFFB3-9049-4EBC-89C8-A1688FCBB1E6}">
      <dgm:prSet phldrT="[Text]" custT="1"/>
      <dgm:spPr/>
      <dgm:t>
        <a:bodyPr/>
        <a:lstStyle/>
        <a:p>
          <a:r>
            <a:rPr lang="en-AU" sz="1800" dirty="0"/>
            <a:t>Critically appraising the evidence</a:t>
          </a:r>
        </a:p>
      </dgm:t>
    </dgm:pt>
    <dgm:pt modelId="{A0DFF71B-0D8F-485D-BBE4-1D3AC6E149FE}" type="parTrans" cxnId="{F1E871F2-36FE-4559-BD84-3A661D37A832}">
      <dgm:prSet/>
      <dgm:spPr/>
      <dgm:t>
        <a:bodyPr/>
        <a:lstStyle/>
        <a:p>
          <a:endParaRPr lang="en-AU"/>
        </a:p>
      </dgm:t>
    </dgm:pt>
    <dgm:pt modelId="{1F1C80DB-D50D-49DC-B218-071820DFEE84}" type="sibTrans" cxnId="{F1E871F2-36FE-4559-BD84-3A661D37A832}">
      <dgm:prSet/>
      <dgm:spPr/>
      <dgm:t>
        <a:bodyPr/>
        <a:lstStyle/>
        <a:p>
          <a:endParaRPr lang="en-AU"/>
        </a:p>
      </dgm:t>
    </dgm:pt>
    <dgm:pt modelId="{EB50DE07-2DEB-4C89-8610-942CCFA12298}">
      <dgm:prSet phldrT="[Text]" custT="1"/>
      <dgm:spPr/>
      <dgm:t>
        <a:bodyPr/>
        <a:lstStyle/>
        <a:p>
          <a:r>
            <a:rPr lang="en-AU" sz="1800" dirty="0"/>
            <a:t>Applying the findings</a:t>
          </a:r>
        </a:p>
      </dgm:t>
    </dgm:pt>
    <dgm:pt modelId="{8DA5805F-9B9F-4F6F-87E9-7D1AE36AE381}" type="parTrans" cxnId="{0D825500-9FCF-4DB1-867F-E514B63E15D6}">
      <dgm:prSet/>
      <dgm:spPr/>
      <dgm:t>
        <a:bodyPr/>
        <a:lstStyle/>
        <a:p>
          <a:endParaRPr lang="en-AU"/>
        </a:p>
      </dgm:t>
    </dgm:pt>
    <dgm:pt modelId="{4CC8B2F7-6E38-4AA2-A68C-98891069757A}" type="sibTrans" cxnId="{0D825500-9FCF-4DB1-867F-E514B63E15D6}">
      <dgm:prSet/>
      <dgm:spPr/>
      <dgm:t>
        <a:bodyPr/>
        <a:lstStyle/>
        <a:p>
          <a:endParaRPr lang="en-AU"/>
        </a:p>
      </dgm:t>
    </dgm:pt>
    <dgm:pt modelId="{0B7D8C06-C623-4BB0-B4F4-6F14D8F5C5EB}">
      <dgm:prSet phldrT="[Text]" custT="1"/>
      <dgm:spPr/>
      <dgm:t>
        <a:bodyPr/>
        <a:lstStyle/>
        <a:p>
          <a:r>
            <a:rPr lang="en-AU" sz="1800" dirty="0"/>
            <a:t>Evaluation</a:t>
          </a:r>
        </a:p>
      </dgm:t>
    </dgm:pt>
    <dgm:pt modelId="{C0692383-02A9-41E2-A1ED-8D8CF46244BB}" type="parTrans" cxnId="{CDB8DBB3-7EA5-4850-9CC4-BD622FE2806F}">
      <dgm:prSet/>
      <dgm:spPr/>
      <dgm:t>
        <a:bodyPr/>
        <a:lstStyle/>
        <a:p>
          <a:endParaRPr lang="en-AU"/>
        </a:p>
      </dgm:t>
    </dgm:pt>
    <dgm:pt modelId="{26D79C3E-B894-4FA3-A832-AE80BC747049}" type="sibTrans" cxnId="{CDB8DBB3-7EA5-4850-9CC4-BD622FE2806F}">
      <dgm:prSet/>
      <dgm:spPr/>
      <dgm:t>
        <a:bodyPr/>
        <a:lstStyle/>
        <a:p>
          <a:endParaRPr lang="en-AU"/>
        </a:p>
      </dgm:t>
    </dgm:pt>
    <dgm:pt modelId="{B8DB6BE7-96E8-460E-A1BA-FDF2A52E2BD8}" type="pres">
      <dgm:prSet presAssocID="{58E3E73A-F065-467A-A954-16CC29623435}" presName="rootnode" presStyleCnt="0">
        <dgm:presLayoutVars>
          <dgm:chMax/>
          <dgm:chPref/>
          <dgm:dir/>
          <dgm:animLvl val="lvl"/>
        </dgm:presLayoutVars>
      </dgm:prSet>
      <dgm:spPr/>
    </dgm:pt>
    <dgm:pt modelId="{9B1E5CA8-FDB8-4EF8-B724-101AA103EB92}" type="pres">
      <dgm:prSet presAssocID="{D8FB66D7-A653-464F-BE4D-2F3049B045A6}" presName="composite" presStyleCnt="0"/>
      <dgm:spPr/>
    </dgm:pt>
    <dgm:pt modelId="{0C10DFBC-CC38-4D91-A9B8-1092A445E24B}" type="pres">
      <dgm:prSet presAssocID="{D8FB66D7-A653-464F-BE4D-2F3049B045A6}" presName="LShape" presStyleLbl="alignNode1" presStyleIdx="0" presStyleCnt="9"/>
      <dgm:spPr/>
    </dgm:pt>
    <dgm:pt modelId="{A153CBE2-895B-4E2B-9087-24580A0CD913}" type="pres">
      <dgm:prSet presAssocID="{D8FB66D7-A653-464F-BE4D-2F3049B045A6}" presName="ParentText" presStyleLbl="revTx" presStyleIdx="0" presStyleCnt="5">
        <dgm:presLayoutVars>
          <dgm:chMax val="0"/>
          <dgm:chPref val="0"/>
          <dgm:bulletEnabled val="1"/>
        </dgm:presLayoutVars>
      </dgm:prSet>
      <dgm:spPr/>
    </dgm:pt>
    <dgm:pt modelId="{6CEC0DF8-E283-4B3D-850E-570E6E54C406}" type="pres">
      <dgm:prSet presAssocID="{D8FB66D7-A653-464F-BE4D-2F3049B045A6}" presName="Triangle" presStyleLbl="alignNode1" presStyleIdx="1" presStyleCnt="9"/>
      <dgm:spPr/>
    </dgm:pt>
    <dgm:pt modelId="{3A91F9D4-A8E2-4539-BBF1-30E975D69276}" type="pres">
      <dgm:prSet presAssocID="{64AFBEE8-A84A-4E6B-96C9-D28D851A8C0F}" presName="sibTrans" presStyleCnt="0"/>
      <dgm:spPr/>
    </dgm:pt>
    <dgm:pt modelId="{3923557F-4163-466D-B2CD-4F73961FCAAA}" type="pres">
      <dgm:prSet presAssocID="{64AFBEE8-A84A-4E6B-96C9-D28D851A8C0F}" presName="space" presStyleCnt="0"/>
      <dgm:spPr/>
    </dgm:pt>
    <dgm:pt modelId="{823C2A9C-8549-4195-8A88-7036F974BF99}" type="pres">
      <dgm:prSet presAssocID="{8B976A92-8D46-4C99-BAC0-8112D5703A1B}" presName="composite" presStyleCnt="0"/>
      <dgm:spPr/>
    </dgm:pt>
    <dgm:pt modelId="{E51446A5-5D1E-47C0-A4FA-B22B6B88A143}" type="pres">
      <dgm:prSet presAssocID="{8B976A92-8D46-4C99-BAC0-8112D5703A1B}" presName="LShape" presStyleLbl="alignNode1" presStyleIdx="2" presStyleCnt="9"/>
      <dgm:spPr/>
    </dgm:pt>
    <dgm:pt modelId="{55DA755B-1A50-4CAC-9BFC-DF28BD8C3F21}" type="pres">
      <dgm:prSet presAssocID="{8B976A92-8D46-4C99-BAC0-8112D5703A1B}" presName="ParentText" presStyleLbl="revTx" presStyleIdx="1" presStyleCnt="5">
        <dgm:presLayoutVars>
          <dgm:chMax val="0"/>
          <dgm:chPref val="0"/>
          <dgm:bulletEnabled val="1"/>
        </dgm:presLayoutVars>
      </dgm:prSet>
      <dgm:spPr/>
    </dgm:pt>
    <dgm:pt modelId="{193AD88B-35B9-4E94-AD57-F6B71799A94C}" type="pres">
      <dgm:prSet presAssocID="{8B976A92-8D46-4C99-BAC0-8112D5703A1B}" presName="Triangle" presStyleLbl="alignNode1" presStyleIdx="3" presStyleCnt="9"/>
      <dgm:spPr/>
    </dgm:pt>
    <dgm:pt modelId="{47ED59FC-5411-4E06-95FA-D1C6E98E7F7D}" type="pres">
      <dgm:prSet presAssocID="{6C87548E-40DD-478E-9B01-0E6393E902C1}" presName="sibTrans" presStyleCnt="0"/>
      <dgm:spPr/>
    </dgm:pt>
    <dgm:pt modelId="{9621EADF-71ED-4D75-8B27-868A6110A482}" type="pres">
      <dgm:prSet presAssocID="{6C87548E-40DD-478E-9B01-0E6393E902C1}" presName="space" presStyleCnt="0"/>
      <dgm:spPr/>
    </dgm:pt>
    <dgm:pt modelId="{33CD53A9-DD40-4822-BDC5-D340159E2ACA}" type="pres">
      <dgm:prSet presAssocID="{87FFFFB3-9049-4EBC-89C8-A1688FCBB1E6}" presName="composite" presStyleCnt="0"/>
      <dgm:spPr/>
    </dgm:pt>
    <dgm:pt modelId="{79A423A4-4F02-4EEC-B5B9-0ABB73DD4C08}" type="pres">
      <dgm:prSet presAssocID="{87FFFFB3-9049-4EBC-89C8-A1688FCBB1E6}" presName="LShape" presStyleLbl="alignNode1" presStyleIdx="4" presStyleCnt="9"/>
      <dgm:spPr/>
    </dgm:pt>
    <dgm:pt modelId="{BAF1D1FC-4A03-4DB6-8538-8E7F1236772C}" type="pres">
      <dgm:prSet presAssocID="{87FFFFB3-9049-4EBC-89C8-A1688FCBB1E6}" presName="ParentText" presStyleLbl="revTx" presStyleIdx="2" presStyleCnt="5">
        <dgm:presLayoutVars>
          <dgm:chMax val="0"/>
          <dgm:chPref val="0"/>
          <dgm:bulletEnabled val="1"/>
        </dgm:presLayoutVars>
      </dgm:prSet>
      <dgm:spPr/>
    </dgm:pt>
    <dgm:pt modelId="{A2A39707-2263-47D9-9D91-B654ADE04A05}" type="pres">
      <dgm:prSet presAssocID="{87FFFFB3-9049-4EBC-89C8-A1688FCBB1E6}" presName="Triangle" presStyleLbl="alignNode1" presStyleIdx="5" presStyleCnt="9"/>
      <dgm:spPr/>
    </dgm:pt>
    <dgm:pt modelId="{EC72804E-492B-46DF-8A5B-04E316BB1185}" type="pres">
      <dgm:prSet presAssocID="{1F1C80DB-D50D-49DC-B218-071820DFEE84}" presName="sibTrans" presStyleCnt="0"/>
      <dgm:spPr/>
    </dgm:pt>
    <dgm:pt modelId="{7F918611-AB12-4A22-BFB6-2B9468EF0F1D}" type="pres">
      <dgm:prSet presAssocID="{1F1C80DB-D50D-49DC-B218-071820DFEE84}" presName="space" presStyleCnt="0"/>
      <dgm:spPr/>
    </dgm:pt>
    <dgm:pt modelId="{4BF97271-03E2-4409-9C68-28124859061A}" type="pres">
      <dgm:prSet presAssocID="{EB50DE07-2DEB-4C89-8610-942CCFA12298}" presName="composite" presStyleCnt="0"/>
      <dgm:spPr/>
    </dgm:pt>
    <dgm:pt modelId="{5C993916-D6D1-4762-90F9-25F59557C8E1}" type="pres">
      <dgm:prSet presAssocID="{EB50DE07-2DEB-4C89-8610-942CCFA12298}" presName="LShape" presStyleLbl="alignNode1" presStyleIdx="6" presStyleCnt="9"/>
      <dgm:spPr/>
    </dgm:pt>
    <dgm:pt modelId="{E19DD3FC-3C2A-4565-9D43-8C3B437CC446}" type="pres">
      <dgm:prSet presAssocID="{EB50DE07-2DEB-4C89-8610-942CCFA12298}" presName="ParentText" presStyleLbl="revTx" presStyleIdx="3" presStyleCnt="5">
        <dgm:presLayoutVars>
          <dgm:chMax val="0"/>
          <dgm:chPref val="0"/>
          <dgm:bulletEnabled val="1"/>
        </dgm:presLayoutVars>
      </dgm:prSet>
      <dgm:spPr/>
    </dgm:pt>
    <dgm:pt modelId="{54F14F1E-6CBD-4A9D-917E-DFD5E687E002}" type="pres">
      <dgm:prSet presAssocID="{EB50DE07-2DEB-4C89-8610-942CCFA12298}" presName="Triangle" presStyleLbl="alignNode1" presStyleIdx="7" presStyleCnt="9"/>
      <dgm:spPr/>
    </dgm:pt>
    <dgm:pt modelId="{D0A22073-602C-4B25-B3C2-69F7EC2FE148}" type="pres">
      <dgm:prSet presAssocID="{4CC8B2F7-6E38-4AA2-A68C-98891069757A}" presName="sibTrans" presStyleCnt="0"/>
      <dgm:spPr/>
    </dgm:pt>
    <dgm:pt modelId="{5FE165D4-D32B-4937-9617-8F643CE5DC15}" type="pres">
      <dgm:prSet presAssocID="{4CC8B2F7-6E38-4AA2-A68C-98891069757A}" presName="space" presStyleCnt="0"/>
      <dgm:spPr/>
    </dgm:pt>
    <dgm:pt modelId="{DA6E2C9D-9998-4150-9C51-142E3A2AFF7D}" type="pres">
      <dgm:prSet presAssocID="{0B7D8C06-C623-4BB0-B4F4-6F14D8F5C5EB}" presName="composite" presStyleCnt="0"/>
      <dgm:spPr/>
    </dgm:pt>
    <dgm:pt modelId="{2FB8E295-8199-491D-8E76-13265116DEA3}" type="pres">
      <dgm:prSet presAssocID="{0B7D8C06-C623-4BB0-B4F4-6F14D8F5C5EB}" presName="LShape" presStyleLbl="alignNode1" presStyleIdx="8" presStyleCnt="9"/>
      <dgm:spPr/>
    </dgm:pt>
    <dgm:pt modelId="{A857866A-EDDC-4A94-97E1-80A6BE00FA43}" type="pres">
      <dgm:prSet presAssocID="{0B7D8C06-C623-4BB0-B4F4-6F14D8F5C5EB}" presName="ParentText" presStyleLbl="revTx" presStyleIdx="4" presStyleCnt="5">
        <dgm:presLayoutVars>
          <dgm:chMax val="0"/>
          <dgm:chPref val="0"/>
          <dgm:bulletEnabled val="1"/>
        </dgm:presLayoutVars>
      </dgm:prSet>
      <dgm:spPr/>
    </dgm:pt>
  </dgm:ptLst>
  <dgm:cxnLst>
    <dgm:cxn modelId="{0D825500-9FCF-4DB1-867F-E514B63E15D6}" srcId="{58E3E73A-F065-467A-A954-16CC29623435}" destId="{EB50DE07-2DEB-4C89-8610-942CCFA12298}" srcOrd="3" destOrd="0" parTransId="{8DA5805F-9B9F-4F6F-87E9-7D1AE36AE381}" sibTransId="{4CC8B2F7-6E38-4AA2-A68C-98891069757A}"/>
    <dgm:cxn modelId="{FB192927-CA99-48EC-BB81-DC68B52BC1C3}" type="presOf" srcId="{EB50DE07-2DEB-4C89-8610-942CCFA12298}" destId="{E19DD3FC-3C2A-4565-9D43-8C3B437CC446}" srcOrd="0" destOrd="0" presId="urn:microsoft.com/office/officeart/2009/3/layout/StepUpProcess"/>
    <dgm:cxn modelId="{2A84EB2C-11F6-4ADC-AE4D-2167601DF909}" srcId="{58E3E73A-F065-467A-A954-16CC29623435}" destId="{8B976A92-8D46-4C99-BAC0-8112D5703A1B}" srcOrd="1" destOrd="0" parTransId="{08BFF2D7-44C7-4788-B573-D0E257C235CA}" sibTransId="{6C87548E-40DD-478E-9B01-0E6393E902C1}"/>
    <dgm:cxn modelId="{A7FFBB67-3C1B-4764-B8D9-1557ED51B77D}" type="presOf" srcId="{58E3E73A-F065-467A-A954-16CC29623435}" destId="{B8DB6BE7-96E8-460E-A1BA-FDF2A52E2BD8}" srcOrd="0" destOrd="0" presId="urn:microsoft.com/office/officeart/2009/3/layout/StepUpProcess"/>
    <dgm:cxn modelId="{7F484F84-3938-41AD-B038-66F2DF15E569}" srcId="{58E3E73A-F065-467A-A954-16CC29623435}" destId="{D8FB66D7-A653-464F-BE4D-2F3049B045A6}" srcOrd="0" destOrd="0" parTransId="{066A5928-3B2E-4671-B3F5-7E51A7F0B157}" sibTransId="{64AFBEE8-A84A-4E6B-96C9-D28D851A8C0F}"/>
    <dgm:cxn modelId="{954F09B1-2CD1-458D-BEF9-CD7ADB36817B}" type="presOf" srcId="{8B976A92-8D46-4C99-BAC0-8112D5703A1B}" destId="{55DA755B-1A50-4CAC-9BFC-DF28BD8C3F21}" srcOrd="0" destOrd="0" presId="urn:microsoft.com/office/officeart/2009/3/layout/StepUpProcess"/>
    <dgm:cxn modelId="{CDB8DBB3-7EA5-4850-9CC4-BD622FE2806F}" srcId="{58E3E73A-F065-467A-A954-16CC29623435}" destId="{0B7D8C06-C623-4BB0-B4F4-6F14D8F5C5EB}" srcOrd="4" destOrd="0" parTransId="{C0692383-02A9-41E2-A1ED-8D8CF46244BB}" sibTransId="{26D79C3E-B894-4FA3-A832-AE80BC747049}"/>
    <dgm:cxn modelId="{DBAA97C7-79EF-4D30-9671-13E02D25314A}" type="presOf" srcId="{87FFFFB3-9049-4EBC-89C8-A1688FCBB1E6}" destId="{BAF1D1FC-4A03-4DB6-8538-8E7F1236772C}" srcOrd="0" destOrd="0" presId="urn:microsoft.com/office/officeart/2009/3/layout/StepUpProcess"/>
    <dgm:cxn modelId="{82D698D9-D73B-4090-B82E-138F86A8367F}" type="presOf" srcId="{D8FB66D7-A653-464F-BE4D-2F3049B045A6}" destId="{A153CBE2-895B-4E2B-9087-24580A0CD913}" srcOrd="0" destOrd="0" presId="urn:microsoft.com/office/officeart/2009/3/layout/StepUpProcess"/>
    <dgm:cxn modelId="{62D87BE4-67CF-493D-8B4B-367745F5094A}" type="presOf" srcId="{0B7D8C06-C623-4BB0-B4F4-6F14D8F5C5EB}" destId="{A857866A-EDDC-4A94-97E1-80A6BE00FA43}" srcOrd="0" destOrd="0" presId="urn:microsoft.com/office/officeart/2009/3/layout/StepUpProcess"/>
    <dgm:cxn modelId="{F1E871F2-36FE-4559-BD84-3A661D37A832}" srcId="{58E3E73A-F065-467A-A954-16CC29623435}" destId="{87FFFFB3-9049-4EBC-89C8-A1688FCBB1E6}" srcOrd="2" destOrd="0" parTransId="{A0DFF71B-0D8F-485D-BBE4-1D3AC6E149FE}" sibTransId="{1F1C80DB-D50D-49DC-B218-071820DFEE84}"/>
    <dgm:cxn modelId="{8A95D974-394C-455C-B0F9-FE2F4A5A3C84}" type="presParOf" srcId="{B8DB6BE7-96E8-460E-A1BA-FDF2A52E2BD8}" destId="{9B1E5CA8-FDB8-4EF8-B724-101AA103EB92}" srcOrd="0" destOrd="0" presId="urn:microsoft.com/office/officeart/2009/3/layout/StepUpProcess"/>
    <dgm:cxn modelId="{1AFAD9E9-A062-4526-898D-75E040908464}" type="presParOf" srcId="{9B1E5CA8-FDB8-4EF8-B724-101AA103EB92}" destId="{0C10DFBC-CC38-4D91-A9B8-1092A445E24B}" srcOrd="0" destOrd="0" presId="urn:microsoft.com/office/officeart/2009/3/layout/StepUpProcess"/>
    <dgm:cxn modelId="{E93A406A-0543-4058-BF8F-486E8CFA578C}" type="presParOf" srcId="{9B1E5CA8-FDB8-4EF8-B724-101AA103EB92}" destId="{A153CBE2-895B-4E2B-9087-24580A0CD913}" srcOrd="1" destOrd="0" presId="urn:microsoft.com/office/officeart/2009/3/layout/StepUpProcess"/>
    <dgm:cxn modelId="{CF479C33-CFAB-454E-873F-D144DBF4F424}" type="presParOf" srcId="{9B1E5CA8-FDB8-4EF8-B724-101AA103EB92}" destId="{6CEC0DF8-E283-4B3D-850E-570E6E54C406}" srcOrd="2" destOrd="0" presId="urn:microsoft.com/office/officeart/2009/3/layout/StepUpProcess"/>
    <dgm:cxn modelId="{A9F45DB7-6094-41D5-ACF7-BC5757747356}" type="presParOf" srcId="{B8DB6BE7-96E8-460E-A1BA-FDF2A52E2BD8}" destId="{3A91F9D4-A8E2-4539-BBF1-30E975D69276}" srcOrd="1" destOrd="0" presId="urn:microsoft.com/office/officeart/2009/3/layout/StepUpProcess"/>
    <dgm:cxn modelId="{359BF76F-B7EB-415B-8A6A-6E6A60AEBB6F}" type="presParOf" srcId="{3A91F9D4-A8E2-4539-BBF1-30E975D69276}" destId="{3923557F-4163-466D-B2CD-4F73961FCAAA}" srcOrd="0" destOrd="0" presId="urn:microsoft.com/office/officeart/2009/3/layout/StepUpProcess"/>
    <dgm:cxn modelId="{93E1F52E-AB3B-4867-9916-0C39092DEDB4}" type="presParOf" srcId="{B8DB6BE7-96E8-460E-A1BA-FDF2A52E2BD8}" destId="{823C2A9C-8549-4195-8A88-7036F974BF99}" srcOrd="2" destOrd="0" presId="urn:microsoft.com/office/officeart/2009/3/layout/StepUpProcess"/>
    <dgm:cxn modelId="{12BBEB68-4A40-4AE9-9460-52132129EDE7}" type="presParOf" srcId="{823C2A9C-8549-4195-8A88-7036F974BF99}" destId="{E51446A5-5D1E-47C0-A4FA-B22B6B88A143}" srcOrd="0" destOrd="0" presId="urn:microsoft.com/office/officeart/2009/3/layout/StepUpProcess"/>
    <dgm:cxn modelId="{051C8211-C20E-43B4-AF44-AFE9922EBF22}" type="presParOf" srcId="{823C2A9C-8549-4195-8A88-7036F974BF99}" destId="{55DA755B-1A50-4CAC-9BFC-DF28BD8C3F21}" srcOrd="1" destOrd="0" presId="urn:microsoft.com/office/officeart/2009/3/layout/StepUpProcess"/>
    <dgm:cxn modelId="{9C138672-19C8-48F1-8FF6-E6574A19E488}" type="presParOf" srcId="{823C2A9C-8549-4195-8A88-7036F974BF99}" destId="{193AD88B-35B9-4E94-AD57-F6B71799A94C}" srcOrd="2" destOrd="0" presId="urn:microsoft.com/office/officeart/2009/3/layout/StepUpProcess"/>
    <dgm:cxn modelId="{03D6D699-0D0D-4E66-92FC-D633531B3B7A}" type="presParOf" srcId="{B8DB6BE7-96E8-460E-A1BA-FDF2A52E2BD8}" destId="{47ED59FC-5411-4E06-95FA-D1C6E98E7F7D}" srcOrd="3" destOrd="0" presId="urn:microsoft.com/office/officeart/2009/3/layout/StepUpProcess"/>
    <dgm:cxn modelId="{3F9C9BD9-2E07-4BDD-8706-3E7F7F7EFED5}" type="presParOf" srcId="{47ED59FC-5411-4E06-95FA-D1C6E98E7F7D}" destId="{9621EADF-71ED-4D75-8B27-868A6110A482}" srcOrd="0" destOrd="0" presId="urn:microsoft.com/office/officeart/2009/3/layout/StepUpProcess"/>
    <dgm:cxn modelId="{F6DBE116-F265-4220-B522-8AFAE9759A9A}" type="presParOf" srcId="{B8DB6BE7-96E8-460E-A1BA-FDF2A52E2BD8}" destId="{33CD53A9-DD40-4822-BDC5-D340159E2ACA}" srcOrd="4" destOrd="0" presId="urn:microsoft.com/office/officeart/2009/3/layout/StepUpProcess"/>
    <dgm:cxn modelId="{BB16089B-C2B0-452D-8477-BA13389D523B}" type="presParOf" srcId="{33CD53A9-DD40-4822-BDC5-D340159E2ACA}" destId="{79A423A4-4F02-4EEC-B5B9-0ABB73DD4C08}" srcOrd="0" destOrd="0" presId="urn:microsoft.com/office/officeart/2009/3/layout/StepUpProcess"/>
    <dgm:cxn modelId="{9623985C-5B3C-495D-B170-A657047EC1CD}" type="presParOf" srcId="{33CD53A9-DD40-4822-BDC5-D340159E2ACA}" destId="{BAF1D1FC-4A03-4DB6-8538-8E7F1236772C}" srcOrd="1" destOrd="0" presId="urn:microsoft.com/office/officeart/2009/3/layout/StepUpProcess"/>
    <dgm:cxn modelId="{D6D13FA4-9234-443D-9F75-E365CD58D80D}" type="presParOf" srcId="{33CD53A9-DD40-4822-BDC5-D340159E2ACA}" destId="{A2A39707-2263-47D9-9D91-B654ADE04A05}" srcOrd="2" destOrd="0" presId="urn:microsoft.com/office/officeart/2009/3/layout/StepUpProcess"/>
    <dgm:cxn modelId="{845A76D6-D83E-421B-9124-71683D506E09}" type="presParOf" srcId="{B8DB6BE7-96E8-460E-A1BA-FDF2A52E2BD8}" destId="{EC72804E-492B-46DF-8A5B-04E316BB1185}" srcOrd="5" destOrd="0" presId="urn:microsoft.com/office/officeart/2009/3/layout/StepUpProcess"/>
    <dgm:cxn modelId="{B7FA8997-2CB6-43DA-91F9-6701DD39C1AF}" type="presParOf" srcId="{EC72804E-492B-46DF-8A5B-04E316BB1185}" destId="{7F918611-AB12-4A22-BFB6-2B9468EF0F1D}" srcOrd="0" destOrd="0" presId="urn:microsoft.com/office/officeart/2009/3/layout/StepUpProcess"/>
    <dgm:cxn modelId="{8A4D1772-4611-4C38-A6E7-334043845D03}" type="presParOf" srcId="{B8DB6BE7-96E8-460E-A1BA-FDF2A52E2BD8}" destId="{4BF97271-03E2-4409-9C68-28124859061A}" srcOrd="6" destOrd="0" presId="urn:microsoft.com/office/officeart/2009/3/layout/StepUpProcess"/>
    <dgm:cxn modelId="{59D7ABEC-199F-432F-9915-E76E550840FA}" type="presParOf" srcId="{4BF97271-03E2-4409-9C68-28124859061A}" destId="{5C993916-D6D1-4762-90F9-25F59557C8E1}" srcOrd="0" destOrd="0" presId="urn:microsoft.com/office/officeart/2009/3/layout/StepUpProcess"/>
    <dgm:cxn modelId="{CC2297C0-ABB6-450C-A981-B90C0712918E}" type="presParOf" srcId="{4BF97271-03E2-4409-9C68-28124859061A}" destId="{E19DD3FC-3C2A-4565-9D43-8C3B437CC446}" srcOrd="1" destOrd="0" presId="urn:microsoft.com/office/officeart/2009/3/layout/StepUpProcess"/>
    <dgm:cxn modelId="{1D62070F-2F6D-460D-8AD2-37F7AE15C88A}" type="presParOf" srcId="{4BF97271-03E2-4409-9C68-28124859061A}" destId="{54F14F1E-6CBD-4A9D-917E-DFD5E687E002}" srcOrd="2" destOrd="0" presId="urn:microsoft.com/office/officeart/2009/3/layout/StepUpProcess"/>
    <dgm:cxn modelId="{4EDFB594-05CD-41A0-97BF-BDF28CCF85CB}" type="presParOf" srcId="{B8DB6BE7-96E8-460E-A1BA-FDF2A52E2BD8}" destId="{D0A22073-602C-4B25-B3C2-69F7EC2FE148}" srcOrd="7" destOrd="0" presId="urn:microsoft.com/office/officeart/2009/3/layout/StepUpProcess"/>
    <dgm:cxn modelId="{E559D9B1-57A7-452F-AE86-C02A3432026E}" type="presParOf" srcId="{D0A22073-602C-4B25-B3C2-69F7EC2FE148}" destId="{5FE165D4-D32B-4937-9617-8F643CE5DC15}" srcOrd="0" destOrd="0" presId="urn:microsoft.com/office/officeart/2009/3/layout/StepUpProcess"/>
    <dgm:cxn modelId="{A49CD8D9-EF6B-400C-89AA-5ED6E2D171F9}" type="presParOf" srcId="{B8DB6BE7-96E8-460E-A1BA-FDF2A52E2BD8}" destId="{DA6E2C9D-9998-4150-9C51-142E3A2AFF7D}" srcOrd="8" destOrd="0" presId="urn:microsoft.com/office/officeart/2009/3/layout/StepUpProcess"/>
    <dgm:cxn modelId="{B3A82A89-0C20-414E-943D-3B711D2B425B}" type="presParOf" srcId="{DA6E2C9D-9998-4150-9C51-142E3A2AFF7D}" destId="{2FB8E295-8199-491D-8E76-13265116DEA3}" srcOrd="0" destOrd="0" presId="urn:microsoft.com/office/officeart/2009/3/layout/StepUpProcess"/>
    <dgm:cxn modelId="{E9B29991-F24F-443F-944F-70E51A3F7C85}" type="presParOf" srcId="{DA6E2C9D-9998-4150-9C51-142E3A2AFF7D}" destId="{A857866A-EDDC-4A94-97E1-80A6BE00FA43}"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921BEE-9888-499E-BB7E-8CF2869124FA}" type="doc">
      <dgm:prSet loTypeId="urn:microsoft.com/office/officeart/2005/8/layout/pyramid1" loCatId="pyramid" qsTypeId="urn:microsoft.com/office/officeart/2005/8/quickstyle/3d1" qsCatId="3D" csTypeId="urn:microsoft.com/office/officeart/2005/8/colors/colorful3" csCatId="colorful" phldr="1"/>
      <dgm:spPr/>
    </dgm:pt>
    <dgm:pt modelId="{D519F672-7EEB-46BE-8AF6-D8D95EBBFCC5}">
      <dgm:prSet phldrT="[Text]"/>
      <dgm:spPr/>
      <dgm:t>
        <a:bodyPr/>
        <a:lstStyle/>
        <a:p>
          <a:r>
            <a:rPr lang="en-AU" b="1" dirty="0">
              <a:solidFill>
                <a:schemeClr val="bg1"/>
              </a:solidFill>
            </a:rPr>
            <a:t>Meta analysis</a:t>
          </a:r>
        </a:p>
      </dgm:t>
    </dgm:pt>
    <dgm:pt modelId="{4CD27BBC-9C3F-4850-8635-ADB9309C6783}" type="parTrans" cxnId="{6B0D46C7-90FB-44A2-A504-54FDBCC311CF}">
      <dgm:prSet/>
      <dgm:spPr/>
      <dgm:t>
        <a:bodyPr/>
        <a:lstStyle/>
        <a:p>
          <a:endParaRPr lang="en-AU" b="1">
            <a:solidFill>
              <a:schemeClr val="bg1"/>
            </a:solidFill>
          </a:endParaRPr>
        </a:p>
      </dgm:t>
    </dgm:pt>
    <dgm:pt modelId="{15C4DD58-8AFE-4DC6-B1C1-BDF12F365D59}" type="sibTrans" cxnId="{6B0D46C7-90FB-44A2-A504-54FDBCC311CF}">
      <dgm:prSet/>
      <dgm:spPr/>
      <dgm:t>
        <a:bodyPr/>
        <a:lstStyle/>
        <a:p>
          <a:endParaRPr lang="en-AU" b="1">
            <a:solidFill>
              <a:schemeClr val="bg1"/>
            </a:solidFill>
          </a:endParaRPr>
        </a:p>
      </dgm:t>
    </dgm:pt>
    <dgm:pt modelId="{AFD03480-A914-4FB4-95D4-446AF5CA17B7}">
      <dgm:prSet phldrT="[Text]"/>
      <dgm:spPr/>
      <dgm:t>
        <a:bodyPr/>
        <a:lstStyle/>
        <a:p>
          <a:r>
            <a:rPr lang="en-AU" b="1" dirty="0">
              <a:solidFill>
                <a:schemeClr val="bg1"/>
              </a:solidFill>
            </a:rPr>
            <a:t>Longitudinal follow-up studies</a:t>
          </a:r>
        </a:p>
      </dgm:t>
    </dgm:pt>
    <dgm:pt modelId="{7F25F6D2-ECD5-449A-9DEC-5597FA3BD650}" type="parTrans" cxnId="{008F0102-DDBD-4A9F-9FAA-DB507824A585}">
      <dgm:prSet/>
      <dgm:spPr/>
      <dgm:t>
        <a:bodyPr/>
        <a:lstStyle/>
        <a:p>
          <a:endParaRPr lang="en-AU" b="1">
            <a:solidFill>
              <a:schemeClr val="bg1"/>
            </a:solidFill>
          </a:endParaRPr>
        </a:p>
      </dgm:t>
    </dgm:pt>
    <dgm:pt modelId="{9C824EF9-9A23-43A5-BA8B-93B77F737A29}" type="sibTrans" cxnId="{008F0102-DDBD-4A9F-9FAA-DB507824A585}">
      <dgm:prSet/>
      <dgm:spPr/>
      <dgm:t>
        <a:bodyPr/>
        <a:lstStyle/>
        <a:p>
          <a:endParaRPr lang="en-AU" b="1">
            <a:solidFill>
              <a:schemeClr val="bg1"/>
            </a:solidFill>
          </a:endParaRPr>
        </a:p>
      </dgm:t>
    </dgm:pt>
    <dgm:pt modelId="{2DBB3C9E-883F-48FB-9DF4-31B04FCBAE00}">
      <dgm:prSet phldrT="[Text]"/>
      <dgm:spPr/>
      <dgm:t>
        <a:bodyPr/>
        <a:lstStyle/>
        <a:p>
          <a:r>
            <a:rPr lang="en-AU" b="1" dirty="0">
              <a:solidFill>
                <a:schemeClr val="bg1"/>
              </a:solidFill>
            </a:rPr>
            <a:t>Cross-sectional studies</a:t>
          </a:r>
        </a:p>
        <a:p>
          <a:r>
            <a:rPr lang="en-AU" b="1" dirty="0">
              <a:solidFill>
                <a:schemeClr val="bg1"/>
              </a:solidFill>
            </a:rPr>
            <a:t>Cohort studies</a:t>
          </a:r>
        </a:p>
      </dgm:t>
    </dgm:pt>
    <dgm:pt modelId="{217971C0-3C41-4CD4-9268-2897A01F7393}" type="parTrans" cxnId="{4083C54D-71BA-440B-B365-AC16210941E8}">
      <dgm:prSet/>
      <dgm:spPr/>
      <dgm:t>
        <a:bodyPr/>
        <a:lstStyle/>
        <a:p>
          <a:endParaRPr lang="en-AU" b="1">
            <a:solidFill>
              <a:schemeClr val="bg1"/>
            </a:solidFill>
          </a:endParaRPr>
        </a:p>
      </dgm:t>
    </dgm:pt>
    <dgm:pt modelId="{B1CFBF5E-E822-450C-87DF-DBF593CB6B3F}" type="sibTrans" cxnId="{4083C54D-71BA-440B-B365-AC16210941E8}">
      <dgm:prSet/>
      <dgm:spPr/>
      <dgm:t>
        <a:bodyPr/>
        <a:lstStyle/>
        <a:p>
          <a:endParaRPr lang="en-AU" b="1">
            <a:solidFill>
              <a:schemeClr val="bg1"/>
            </a:solidFill>
          </a:endParaRPr>
        </a:p>
      </dgm:t>
    </dgm:pt>
    <dgm:pt modelId="{330F0858-7B17-4E99-907F-9AA96A130BE8}">
      <dgm:prSet phldrT="[Text]"/>
      <dgm:spPr/>
      <dgm:t>
        <a:bodyPr/>
        <a:lstStyle/>
        <a:p>
          <a:r>
            <a:rPr lang="en-AU" b="1" dirty="0">
              <a:solidFill>
                <a:schemeClr val="bg1"/>
              </a:solidFill>
            </a:rPr>
            <a:t>Systematic Reviews</a:t>
          </a:r>
        </a:p>
      </dgm:t>
    </dgm:pt>
    <dgm:pt modelId="{C1FEE79C-7FFF-4BC6-8822-F3E1362FCECB}" type="parTrans" cxnId="{449046F9-D845-419F-AFAB-093029BE577F}">
      <dgm:prSet/>
      <dgm:spPr/>
      <dgm:t>
        <a:bodyPr/>
        <a:lstStyle/>
        <a:p>
          <a:endParaRPr lang="en-AU" b="1">
            <a:solidFill>
              <a:schemeClr val="bg1"/>
            </a:solidFill>
          </a:endParaRPr>
        </a:p>
      </dgm:t>
    </dgm:pt>
    <dgm:pt modelId="{3B79F1D7-1330-4634-B00B-D76EE262C018}" type="sibTrans" cxnId="{449046F9-D845-419F-AFAB-093029BE577F}">
      <dgm:prSet/>
      <dgm:spPr/>
      <dgm:t>
        <a:bodyPr/>
        <a:lstStyle/>
        <a:p>
          <a:endParaRPr lang="en-AU" b="1">
            <a:solidFill>
              <a:schemeClr val="bg1"/>
            </a:solidFill>
          </a:endParaRPr>
        </a:p>
      </dgm:t>
    </dgm:pt>
    <dgm:pt modelId="{AC9AF011-081C-475E-9BEF-BFDA7A65FE25}">
      <dgm:prSet phldrT="[Text]"/>
      <dgm:spPr/>
      <dgm:t>
        <a:bodyPr/>
        <a:lstStyle/>
        <a:p>
          <a:r>
            <a:rPr lang="en-AU" b="1" dirty="0">
              <a:solidFill>
                <a:schemeClr val="bg1"/>
              </a:solidFill>
            </a:rPr>
            <a:t>Randomised Controlled trials</a:t>
          </a:r>
        </a:p>
      </dgm:t>
    </dgm:pt>
    <dgm:pt modelId="{FF7534F1-17B9-4B69-8B9B-5C24ECF6C286}" type="parTrans" cxnId="{F944C46A-F482-4889-8C99-770344A3F17A}">
      <dgm:prSet/>
      <dgm:spPr/>
      <dgm:t>
        <a:bodyPr/>
        <a:lstStyle/>
        <a:p>
          <a:endParaRPr lang="en-AU" b="1">
            <a:solidFill>
              <a:schemeClr val="bg1"/>
            </a:solidFill>
          </a:endParaRPr>
        </a:p>
      </dgm:t>
    </dgm:pt>
    <dgm:pt modelId="{CAA9A9C5-E745-4A99-AB8D-097B7199CEE2}" type="sibTrans" cxnId="{F944C46A-F482-4889-8C99-770344A3F17A}">
      <dgm:prSet/>
      <dgm:spPr/>
      <dgm:t>
        <a:bodyPr/>
        <a:lstStyle/>
        <a:p>
          <a:endParaRPr lang="en-AU" b="1">
            <a:solidFill>
              <a:schemeClr val="bg1"/>
            </a:solidFill>
          </a:endParaRPr>
        </a:p>
      </dgm:t>
    </dgm:pt>
    <dgm:pt modelId="{6F37F5EA-4D4A-4041-B227-3D1C03AA946C}">
      <dgm:prSet phldrT="[Text]"/>
      <dgm:spPr/>
      <dgm:t>
        <a:bodyPr/>
        <a:lstStyle/>
        <a:p>
          <a:r>
            <a:rPr lang="en-AU" b="1">
              <a:solidFill>
                <a:schemeClr val="bg1"/>
              </a:solidFill>
            </a:rPr>
            <a:t>Case-controlled studies</a:t>
          </a:r>
          <a:endParaRPr lang="en-AU" b="1" dirty="0">
            <a:solidFill>
              <a:schemeClr val="bg1"/>
            </a:solidFill>
          </a:endParaRPr>
        </a:p>
      </dgm:t>
    </dgm:pt>
    <dgm:pt modelId="{07A3D012-6413-4FB0-8A6E-2140C2FE5866}" type="parTrans" cxnId="{0DE5A229-A201-45E6-AC7C-D2CC5C49DDCA}">
      <dgm:prSet/>
      <dgm:spPr/>
      <dgm:t>
        <a:bodyPr/>
        <a:lstStyle/>
        <a:p>
          <a:endParaRPr lang="en-AU" b="1">
            <a:solidFill>
              <a:schemeClr val="bg1"/>
            </a:solidFill>
          </a:endParaRPr>
        </a:p>
      </dgm:t>
    </dgm:pt>
    <dgm:pt modelId="{5D33559D-A37F-4377-818B-F9F2D8597780}" type="sibTrans" cxnId="{0DE5A229-A201-45E6-AC7C-D2CC5C49DDCA}">
      <dgm:prSet/>
      <dgm:spPr/>
      <dgm:t>
        <a:bodyPr/>
        <a:lstStyle/>
        <a:p>
          <a:endParaRPr lang="en-AU" b="1">
            <a:solidFill>
              <a:schemeClr val="bg1"/>
            </a:solidFill>
          </a:endParaRPr>
        </a:p>
      </dgm:t>
    </dgm:pt>
    <dgm:pt modelId="{2DCAB458-8F05-445B-A334-A60EABE59561}">
      <dgm:prSet/>
      <dgm:spPr/>
      <dgm:t>
        <a:bodyPr/>
        <a:lstStyle/>
        <a:p>
          <a:r>
            <a:rPr lang="en-AU" b="1" dirty="0">
              <a:solidFill>
                <a:schemeClr val="bg1"/>
              </a:solidFill>
            </a:rPr>
            <a:t>Qualitative evidence</a:t>
          </a:r>
        </a:p>
        <a:p>
          <a:r>
            <a:rPr lang="en-AU" b="1" dirty="0">
              <a:solidFill>
                <a:schemeClr val="bg1"/>
              </a:solidFill>
            </a:rPr>
            <a:t>  Case series and case reports</a:t>
          </a:r>
        </a:p>
      </dgm:t>
    </dgm:pt>
    <dgm:pt modelId="{B16A151A-1042-40F6-8ACA-781866E88512}" type="parTrans" cxnId="{82D000DD-7E2E-4D5A-80A6-9BBFCA2C7B77}">
      <dgm:prSet/>
      <dgm:spPr/>
      <dgm:t>
        <a:bodyPr/>
        <a:lstStyle/>
        <a:p>
          <a:endParaRPr lang="en-AU" b="1">
            <a:solidFill>
              <a:schemeClr val="bg1"/>
            </a:solidFill>
          </a:endParaRPr>
        </a:p>
      </dgm:t>
    </dgm:pt>
    <dgm:pt modelId="{902B5543-86A3-4DEA-B160-77BBAAD0F251}" type="sibTrans" cxnId="{82D000DD-7E2E-4D5A-80A6-9BBFCA2C7B77}">
      <dgm:prSet/>
      <dgm:spPr/>
      <dgm:t>
        <a:bodyPr/>
        <a:lstStyle/>
        <a:p>
          <a:endParaRPr lang="en-AU" b="1">
            <a:solidFill>
              <a:schemeClr val="bg1"/>
            </a:solidFill>
          </a:endParaRPr>
        </a:p>
      </dgm:t>
    </dgm:pt>
    <dgm:pt modelId="{F3CA348A-697A-4C0B-9EDE-DC748CD156A4}" type="pres">
      <dgm:prSet presAssocID="{57921BEE-9888-499E-BB7E-8CF2869124FA}" presName="Name0" presStyleCnt="0">
        <dgm:presLayoutVars>
          <dgm:dir/>
          <dgm:animLvl val="lvl"/>
          <dgm:resizeHandles val="exact"/>
        </dgm:presLayoutVars>
      </dgm:prSet>
      <dgm:spPr/>
    </dgm:pt>
    <dgm:pt modelId="{7E254DA6-53B9-4C99-8783-3BBFBE40F13D}" type="pres">
      <dgm:prSet presAssocID="{D519F672-7EEB-46BE-8AF6-D8D95EBBFCC5}" presName="Name8" presStyleCnt="0"/>
      <dgm:spPr/>
    </dgm:pt>
    <dgm:pt modelId="{4779ADFC-023C-4BC5-B5DB-978B47B0872C}" type="pres">
      <dgm:prSet presAssocID="{D519F672-7EEB-46BE-8AF6-D8D95EBBFCC5}" presName="level" presStyleLbl="node1" presStyleIdx="0" presStyleCnt="7" custLinFactNeighborX="-2391" custLinFactNeighborY="1048">
        <dgm:presLayoutVars>
          <dgm:chMax val="1"/>
          <dgm:bulletEnabled val="1"/>
        </dgm:presLayoutVars>
      </dgm:prSet>
      <dgm:spPr/>
    </dgm:pt>
    <dgm:pt modelId="{DE7D6A5E-99CF-4767-84F3-EF494219235C}" type="pres">
      <dgm:prSet presAssocID="{D519F672-7EEB-46BE-8AF6-D8D95EBBFCC5}" presName="levelTx" presStyleLbl="revTx" presStyleIdx="0" presStyleCnt="0">
        <dgm:presLayoutVars>
          <dgm:chMax val="1"/>
          <dgm:bulletEnabled val="1"/>
        </dgm:presLayoutVars>
      </dgm:prSet>
      <dgm:spPr/>
    </dgm:pt>
    <dgm:pt modelId="{6505AE2D-9120-4FBB-A6CC-7DACB7FDFEC7}" type="pres">
      <dgm:prSet presAssocID="{330F0858-7B17-4E99-907F-9AA96A130BE8}" presName="Name8" presStyleCnt="0"/>
      <dgm:spPr/>
    </dgm:pt>
    <dgm:pt modelId="{A65CDB6C-2212-4A35-A23B-0DCE7EDD5BFB}" type="pres">
      <dgm:prSet presAssocID="{330F0858-7B17-4E99-907F-9AA96A130BE8}" presName="level" presStyleLbl="node1" presStyleIdx="1" presStyleCnt="7">
        <dgm:presLayoutVars>
          <dgm:chMax val="1"/>
          <dgm:bulletEnabled val="1"/>
        </dgm:presLayoutVars>
      </dgm:prSet>
      <dgm:spPr/>
    </dgm:pt>
    <dgm:pt modelId="{8DC82CCF-9665-4A00-B63D-911C869CA769}" type="pres">
      <dgm:prSet presAssocID="{330F0858-7B17-4E99-907F-9AA96A130BE8}" presName="levelTx" presStyleLbl="revTx" presStyleIdx="0" presStyleCnt="0">
        <dgm:presLayoutVars>
          <dgm:chMax val="1"/>
          <dgm:bulletEnabled val="1"/>
        </dgm:presLayoutVars>
      </dgm:prSet>
      <dgm:spPr/>
    </dgm:pt>
    <dgm:pt modelId="{22820169-A86D-4762-B9B2-7AD4FDCB9F0F}" type="pres">
      <dgm:prSet presAssocID="{AC9AF011-081C-475E-9BEF-BFDA7A65FE25}" presName="Name8" presStyleCnt="0"/>
      <dgm:spPr/>
    </dgm:pt>
    <dgm:pt modelId="{8F61BF6A-A0D5-4C3E-A82A-4EF00597FAEE}" type="pres">
      <dgm:prSet presAssocID="{AC9AF011-081C-475E-9BEF-BFDA7A65FE25}" presName="level" presStyleLbl="node1" presStyleIdx="2" presStyleCnt="7">
        <dgm:presLayoutVars>
          <dgm:chMax val="1"/>
          <dgm:bulletEnabled val="1"/>
        </dgm:presLayoutVars>
      </dgm:prSet>
      <dgm:spPr/>
    </dgm:pt>
    <dgm:pt modelId="{35F937FD-C264-46D0-B767-4210F1D76924}" type="pres">
      <dgm:prSet presAssocID="{AC9AF011-081C-475E-9BEF-BFDA7A65FE25}" presName="levelTx" presStyleLbl="revTx" presStyleIdx="0" presStyleCnt="0">
        <dgm:presLayoutVars>
          <dgm:chMax val="1"/>
          <dgm:bulletEnabled val="1"/>
        </dgm:presLayoutVars>
      </dgm:prSet>
      <dgm:spPr/>
    </dgm:pt>
    <dgm:pt modelId="{8676BE01-7428-40BC-8971-EF7D3F944DD7}" type="pres">
      <dgm:prSet presAssocID="{AFD03480-A914-4FB4-95D4-446AF5CA17B7}" presName="Name8" presStyleCnt="0"/>
      <dgm:spPr/>
    </dgm:pt>
    <dgm:pt modelId="{889C93B5-804A-49A0-B147-7DE4334F773F}" type="pres">
      <dgm:prSet presAssocID="{AFD03480-A914-4FB4-95D4-446AF5CA17B7}" presName="level" presStyleLbl="node1" presStyleIdx="3" presStyleCnt="7">
        <dgm:presLayoutVars>
          <dgm:chMax val="1"/>
          <dgm:bulletEnabled val="1"/>
        </dgm:presLayoutVars>
      </dgm:prSet>
      <dgm:spPr/>
    </dgm:pt>
    <dgm:pt modelId="{AEFF75BD-8D58-457C-88C4-8AA022C2FEA6}" type="pres">
      <dgm:prSet presAssocID="{AFD03480-A914-4FB4-95D4-446AF5CA17B7}" presName="levelTx" presStyleLbl="revTx" presStyleIdx="0" presStyleCnt="0">
        <dgm:presLayoutVars>
          <dgm:chMax val="1"/>
          <dgm:bulletEnabled val="1"/>
        </dgm:presLayoutVars>
      </dgm:prSet>
      <dgm:spPr/>
    </dgm:pt>
    <dgm:pt modelId="{0F0C295A-4A56-4F9D-8E94-004E8F68CA1C}" type="pres">
      <dgm:prSet presAssocID="{2DBB3C9E-883F-48FB-9DF4-31B04FCBAE00}" presName="Name8" presStyleCnt="0"/>
      <dgm:spPr/>
    </dgm:pt>
    <dgm:pt modelId="{F003AAD5-9F02-4B3E-8F65-5EE6CC573DFD}" type="pres">
      <dgm:prSet presAssocID="{2DBB3C9E-883F-48FB-9DF4-31B04FCBAE00}" presName="level" presStyleLbl="node1" presStyleIdx="4" presStyleCnt="7">
        <dgm:presLayoutVars>
          <dgm:chMax val="1"/>
          <dgm:bulletEnabled val="1"/>
        </dgm:presLayoutVars>
      </dgm:prSet>
      <dgm:spPr/>
    </dgm:pt>
    <dgm:pt modelId="{9FED331E-DD01-4611-9335-59206805315D}" type="pres">
      <dgm:prSet presAssocID="{2DBB3C9E-883F-48FB-9DF4-31B04FCBAE00}" presName="levelTx" presStyleLbl="revTx" presStyleIdx="0" presStyleCnt="0">
        <dgm:presLayoutVars>
          <dgm:chMax val="1"/>
          <dgm:bulletEnabled val="1"/>
        </dgm:presLayoutVars>
      </dgm:prSet>
      <dgm:spPr/>
    </dgm:pt>
    <dgm:pt modelId="{84F76177-41F6-469F-915D-0C302CC539CA}" type="pres">
      <dgm:prSet presAssocID="{6F37F5EA-4D4A-4041-B227-3D1C03AA946C}" presName="Name8" presStyleCnt="0"/>
      <dgm:spPr/>
    </dgm:pt>
    <dgm:pt modelId="{AA55C4F2-A6E4-421A-9C38-72012584E515}" type="pres">
      <dgm:prSet presAssocID="{6F37F5EA-4D4A-4041-B227-3D1C03AA946C}" presName="level" presStyleLbl="node1" presStyleIdx="5" presStyleCnt="7">
        <dgm:presLayoutVars>
          <dgm:chMax val="1"/>
          <dgm:bulletEnabled val="1"/>
        </dgm:presLayoutVars>
      </dgm:prSet>
      <dgm:spPr/>
    </dgm:pt>
    <dgm:pt modelId="{843CBEEA-28CE-4A90-BE06-6D8CA65922C0}" type="pres">
      <dgm:prSet presAssocID="{6F37F5EA-4D4A-4041-B227-3D1C03AA946C}" presName="levelTx" presStyleLbl="revTx" presStyleIdx="0" presStyleCnt="0">
        <dgm:presLayoutVars>
          <dgm:chMax val="1"/>
          <dgm:bulletEnabled val="1"/>
        </dgm:presLayoutVars>
      </dgm:prSet>
      <dgm:spPr/>
    </dgm:pt>
    <dgm:pt modelId="{58D9C4DA-53DB-4CCD-9A84-2C05E5EE759D}" type="pres">
      <dgm:prSet presAssocID="{2DCAB458-8F05-445B-A334-A60EABE59561}" presName="Name8" presStyleCnt="0"/>
      <dgm:spPr/>
    </dgm:pt>
    <dgm:pt modelId="{F535E732-8E6B-44B2-AD0B-43652A8B702D}" type="pres">
      <dgm:prSet presAssocID="{2DCAB458-8F05-445B-A334-A60EABE59561}" presName="level" presStyleLbl="node1" presStyleIdx="6" presStyleCnt="7">
        <dgm:presLayoutVars>
          <dgm:chMax val="1"/>
          <dgm:bulletEnabled val="1"/>
        </dgm:presLayoutVars>
      </dgm:prSet>
      <dgm:spPr/>
    </dgm:pt>
    <dgm:pt modelId="{68F200AA-6D5F-44B1-A355-E29DFD507C40}" type="pres">
      <dgm:prSet presAssocID="{2DCAB458-8F05-445B-A334-A60EABE59561}" presName="levelTx" presStyleLbl="revTx" presStyleIdx="0" presStyleCnt="0">
        <dgm:presLayoutVars>
          <dgm:chMax val="1"/>
          <dgm:bulletEnabled val="1"/>
        </dgm:presLayoutVars>
      </dgm:prSet>
      <dgm:spPr/>
    </dgm:pt>
  </dgm:ptLst>
  <dgm:cxnLst>
    <dgm:cxn modelId="{008F0102-DDBD-4A9F-9FAA-DB507824A585}" srcId="{57921BEE-9888-499E-BB7E-8CF2869124FA}" destId="{AFD03480-A914-4FB4-95D4-446AF5CA17B7}" srcOrd="3" destOrd="0" parTransId="{7F25F6D2-ECD5-449A-9DEC-5597FA3BD650}" sibTransId="{9C824EF9-9A23-43A5-BA8B-93B77F737A29}"/>
    <dgm:cxn modelId="{81D1D70B-1B5A-438B-9143-535CEC324A24}" type="presOf" srcId="{2DBB3C9E-883F-48FB-9DF4-31B04FCBAE00}" destId="{F003AAD5-9F02-4B3E-8F65-5EE6CC573DFD}" srcOrd="0" destOrd="0" presId="urn:microsoft.com/office/officeart/2005/8/layout/pyramid1"/>
    <dgm:cxn modelId="{8438C411-911C-407A-A76D-3B0AEC9C656E}" type="presOf" srcId="{330F0858-7B17-4E99-907F-9AA96A130BE8}" destId="{8DC82CCF-9665-4A00-B63D-911C869CA769}" srcOrd="1" destOrd="0" presId="urn:microsoft.com/office/officeart/2005/8/layout/pyramid1"/>
    <dgm:cxn modelId="{4CC98212-AFA5-4651-97BE-C15CADE30FF9}" type="presOf" srcId="{D519F672-7EEB-46BE-8AF6-D8D95EBBFCC5}" destId="{4779ADFC-023C-4BC5-B5DB-978B47B0872C}" srcOrd="0" destOrd="0" presId="urn:microsoft.com/office/officeart/2005/8/layout/pyramid1"/>
    <dgm:cxn modelId="{3527B423-A177-4ABF-B68E-026B21E840D0}" type="presOf" srcId="{330F0858-7B17-4E99-907F-9AA96A130BE8}" destId="{A65CDB6C-2212-4A35-A23B-0DCE7EDD5BFB}" srcOrd="0" destOrd="0" presId="urn:microsoft.com/office/officeart/2005/8/layout/pyramid1"/>
    <dgm:cxn modelId="{0DE5A229-A201-45E6-AC7C-D2CC5C49DDCA}" srcId="{57921BEE-9888-499E-BB7E-8CF2869124FA}" destId="{6F37F5EA-4D4A-4041-B227-3D1C03AA946C}" srcOrd="5" destOrd="0" parTransId="{07A3D012-6413-4FB0-8A6E-2140C2FE5866}" sibTransId="{5D33559D-A37F-4377-818B-F9F2D8597780}"/>
    <dgm:cxn modelId="{4162423B-CFBC-41FF-8883-0D928A84FFA8}" type="presOf" srcId="{AC9AF011-081C-475E-9BEF-BFDA7A65FE25}" destId="{35F937FD-C264-46D0-B767-4210F1D76924}" srcOrd="1" destOrd="0" presId="urn:microsoft.com/office/officeart/2005/8/layout/pyramid1"/>
    <dgm:cxn modelId="{F757AF62-04AA-4C10-BC53-8EDB73C649C6}" type="presOf" srcId="{2DCAB458-8F05-445B-A334-A60EABE59561}" destId="{68F200AA-6D5F-44B1-A355-E29DFD507C40}" srcOrd="1" destOrd="0" presId="urn:microsoft.com/office/officeart/2005/8/layout/pyramid1"/>
    <dgm:cxn modelId="{F944C46A-F482-4889-8C99-770344A3F17A}" srcId="{57921BEE-9888-499E-BB7E-8CF2869124FA}" destId="{AC9AF011-081C-475E-9BEF-BFDA7A65FE25}" srcOrd="2" destOrd="0" parTransId="{FF7534F1-17B9-4B69-8B9B-5C24ECF6C286}" sibTransId="{CAA9A9C5-E745-4A99-AB8D-097B7199CEE2}"/>
    <dgm:cxn modelId="{0874776D-5D20-4AE2-BDA4-F779220068BB}" type="presOf" srcId="{57921BEE-9888-499E-BB7E-8CF2869124FA}" destId="{F3CA348A-697A-4C0B-9EDE-DC748CD156A4}" srcOrd="0" destOrd="0" presId="urn:microsoft.com/office/officeart/2005/8/layout/pyramid1"/>
    <dgm:cxn modelId="{4083C54D-71BA-440B-B365-AC16210941E8}" srcId="{57921BEE-9888-499E-BB7E-8CF2869124FA}" destId="{2DBB3C9E-883F-48FB-9DF4-31B04FCBAE00}" srcOrd="4" destOrd="0" parTransId="{217971C0-3C41-4CD4-9268-2897A01F7393}" sibTransId="{B1CFBF5E-E822-450C-87DF-DBF593CB6B3F}"/>
    <dgm:cxn modelId="{B50B8B82-D3DC-4265-A9D8-338534C7BC64}" type="presOf" srcId="{AFD03480-A914-4FB4-95D4-446AF5CA17B7}" destId="{889C93B5-804A-49A0-B147-7DE4334F773F}" srcOrd="0" destOrd="0" presId="urn:microsoft.com/office/officeart/2005/8/layout/pyramid1"/>
    <dgm:cxn modelId="{03654F8C-5744-483F-89D3-5D710F5CDD37}" type="presOf" srcId="{6F37F5EA-4D4A-4041-B227-3D1C03AA946C}" destId="{843CBEEA-28CE-4A90-BE06-6D8CA65922C0}" srcOrd="1" destOrd="0" presId="urn:microsoft.com/office/officeart/2005/8/layout/pyramid1"/>
    <dgm:cxn modelId="{6B0D46C7-90FB-44A2-A504-54FDBCC311CF}" srcId="{57921BEE-9888-499E-BB7E-8CF2869124FA}" destId="{D519F672-7EEB-46BE-8AF6-D8D95EBBFCC5}" srcOrd="0" destOrd="0" parTransId="{4CD27BBC-9C3F-4850-8635-ADB9309C6783}" sibTransId="{15C4DD58-8AFE-4DC6-B1C1-BDF12F365D59}"/>
    <dgm:cxn modelId="{5DE143D1-0577-4E40-9A72-9DEA2007CDDA}" type="presOf" srcId="{AC9AF011-081C-475E-9BEF-BFDA7A65FE25}" destId="{8F61BF6A-A0D5-4C3E-A82A-4EF00597FAEE}" srcOrd="0" destOrd="0" presId="urn:microsoft.com/office/officeart/2005/8/layout/pyramid1"/>
    <dgm:cxn modelId="{EFDBC7D5-2FCD-411E-8FD4-4CBEA377F986}" type="presOf" srcId="{2DBB3C9E-883F-48FB-9DF4-31B04FCBAE00}" destId="{9FED331E-DD01-4611-9335-59206805315D}" srcOrd="1" destOrd="0" presId="urn:microsoft.com/office/officeart/2005/8/layout/pyramid1"/>
    <dgm:cxn modelId="{825EDBD6-16A4-48CE-9949-BF00A01F024E}" type="presOf" srcId="{6F37F5EA-4D4A-4041-B227-3D1C03AA946C}" destId="{AA55C4F2-A6E4-421A-9C38-72012584E515}" srcOrd="0" destOrd="0" presId="urn:microsoft.com/office/officeart/2005/8/layout/pyramid1"/>
    <dgm:cxn modelId="{CBC704D8-7681-4554-BA08-C750211F57C5}" type="presOf" srcId="{2DCAB458-8F05-445B-A334-A60EABE59561}" destId="{F535E732-8E6B-44B2-AD0B-43652A8B702D}" srcOrd="0" destOrd="0" presId="urn:microsoft.com/office/officeart/2005/8/layout/pyramid1"/>
    <dgm:cxn modelId="{314895DA-E2F9-437E-86A9-6718CABD521E}" type="presOf" srcId="{AFD03480-A914-4FB4-95D4-446AF5CA17B7}" destId="{AEFF75BD-8D58-457C-88C4-8AA022C2FEA6}" srcOrd="1" destOrd="0" presId="urn:microsoft.com/office/officeart/2005/8/layout/pyramid1"/>
    <dgm:cxn modelId="{82D000DD-7E2E-4D5A-80A6-9BBFCA2C7B77}" srcId="{57921BEE-9888-499E-BB7E-8CF2869124FA}" destId="{2DCAB458-8F05-445B-A334-A60EABE59561}" srcOrd="6" destOrd="0" parTransId="{B16A151A-1042-40F6-8ACA-781866E88512}" sibTransId="{902B5543-86A3-4DEA-B160-77BBAAD0F251}"/>
    <dgm:cxn modelId="{858747F4-E3B2-4175-A794-B46E1AB7E8FD}" type="presOf" srcId="{D519F672-7EEB-46BE-8AF6-D8D95EBBFCC5}" destId="{DE7D6A5E-99CF-4767-84F3-EF494219235C}" srcOrd="1" destOrd="0" presId="urn:microsoft.com/office/officeart/2005/8/layout/pyramid1"/>
    <dgm:cxn modelId="{449046F9-D845-419F-AFAB-093029BE577F}" srcId="{57921BEE-9888-499E-BB7E-8CF2869124FA}" destId="{330F0858-7B17-4E99-907F-9AA96A130BE8}" srcOrd="1" destOrd="0" parTransId="{C1FEE79C-7FFF-4BC6-8822-F3E1362FCECB}" sibTransId="{3B79F1D7-1330-4634-B00B-D76EE262C018}"/>
    <dgm:cxn modelId="{23D1DD9F-67F9-425A-B55A-6CDADE6489A8}" type="presParOf" srcId="{F3CA348A-697A-4C0B-9EDE-DC748CD156A4}" destId="{7E254DA6-53B9-4C99-8783-3BBFBE40F13D}" srcOrd="0" destOrd="0" presId="urn:microsoft.com/office/officeart/2005/8/layout/pyramid1"/>
    <dgm:cxn modelId="{3C8BE22C-2EA9-4E41-BD7E-506CF08FAE18}" type="presParOf" srcId="{7E254DA6-53B9-4C99-8783-3BBFBE40F13D}" destId="{4779ADFC-023C-4BC5-B5DB-978B47B0872C}" srcOrd="0" destOrd="0" presId="urn:microsoft.com/office/officeart/2005/8/layout/pyramid1"/>
    <dgm:cxn modelId="{234E7682-1445-424A-8D24-6E098B1AD32B}" type="presParOf" srcId="{7E254DA6-53B9-4C99-8783-3BBFBE40F13D}" destId="{DE7D6A5E-99CF-4767-84F3-EF494219235C}" srcOrd="1" destOrd="0" presId="urn:microsoft.com/office/officeart/2005/8/layout/pyramid1"/>
    <dgm:cxn modelId="{2CF00A1A-6AE8-4BDD-8820-0611559651DA}" type="presParOf" srcId="{F3CA348A-697A-4C0B-9EDE-DC748CD156A4}" destId="{6505AE2D-9120-4FBB-A6CC-7DACB7FDFEC7}" srcOrd="1" destOrd="0" presId="urn:microsoft.com/office/officeart/2005/8/layout/pyramid1"/>
    <dgm:cxn modelId="{F206B6B6-BB1A-4C48-A611-78346E097C7D}" type="presParOf" srcId="{6505AE2D-9120-4FBB-A6CC-7DACB7FDFEC7}" destId="{A65CDB6C-2212-4A35-A23B-0DCE7EDD5BFB}" srcOrd="0" destOrd="0" presId="urn:microsoft.com/office/officeart/2005/8/layout/pyramid1"/>
    <dgm:cxn modelId="{428F4DA3-ABBD-40E5-9751-5AD791812EF1}" type="presParOf" srcId="{6505AE2D-9120-4FBB-A6CC-7DACB7FDFEC7}" destId="{8DC82CCF-9665-4A00-B63D-911C869CA769}" srcOrd="1" destOrd="0" presId="urn:microsoft.com/office/officeart/2005/8/layout/pyramid1"/>
    <dgm:cxn modelId="{12FEF865-D2C4-4548-912B-906817362B67}" type="presParOf" srcId="{F3CA348A-697A-4C0B-9EDE-DC748CD156A4}" destId="{22820169-A86D-4762-B9B2-7AD4FDCB9F0F}" srcOrd="2" destOrd="0" presId="urn:microsoft.com/office/officeart/2005/8/layout/pyramid1"/>
    <dgm:cxn modelId="{2A5003A3-E595-408E-972A-29FBD5D2CF7E}" type="presParOf" srcId="{22820169-A86D-4762-B9B2-7AD4FDCB9F0F}" destId="{8F61BF6A-A0D5-4C3E-A82A-4EF00597FAEE}" srcOrd="0" destOrd="0" presId="urn:microsoft.com/office/officeart/2005/8/layout/pyramid1"/>
    <dgm:cxn modelId="{9E3A9FC5-9459-4B6E-B8AB-9BB4EAB4066D}" type="presParOf" srcId="{22820169-A86D-4762-B9B2-7AD4FDCB9F0F}" destId="{35F937FD-C264-46D0-B767-4210F1D76924}" srcOrd="1" destOrd="0" presId="urn:microsoft.com/office/officeart/2005/8/layout/pyramid1"/>
    <dgm:cxn modelId="{2D0F7AA4-0402-44A2-AF5E-5BD9D646FF67}" type="presParOf" srcId="{F3CA348A-697A-4C0B-9EDE-DC748CD156A4}" destId="{8676BE01-7428-40BC-8971-EF7D3F944DD7}" srcOrd="3" destOrd="0" presId="urn:microsoft.com/office/officeart/2005/8/layout/pyramid1"/>
    <dgm:cxn modelId="{C5BAE494-3B64-48A2-9286-6351CE6BA4AB}" type="presParOf" srcId="{8676BE01-7428-40BC-8971-EF7D3F944DD7}" destId="{889C93B5-804A-49A0-B147-7DE4334F773F}" srcOrd="0" destOrd="0" presId="urn:microsoft.com/office/officeart/2005/8/layout/pyramid1"/>
    <dgm:cxn modelId="{126BAFF2-CB91-4994-AD44-898CE3F836B4}" type="presParOf" srcId="{8676BE01-7428-40BC-8971-EF7D3F944DD7}" destId="{AEFF75BD-8D58-457C-88C4-8AA022C2FEA6}" srcOrd="1" destOrd="0" presId="urn:microsoft.com/office/officeart/2005/8/layout/pyramid1"/>
    <dgm:cxn modelId="{4F10C3FF-8D43-4539-8EA2-4C6104DC9963}" type="presParOf" srcId="{F3CA348A-697A-4C0B-9EDE-DC748CD156A4}" destId="{0F0C295A-4A56-4F9D-8E94-004E8F68CA1C}" srcOrd="4" destOrd="0" presId="urn:microsoft.com/office/officeart/2005/8/layout/pyramid1"/>
    <dgm:cxn modelId="{46A2B08A-50CF-43BB-B5AA-478B988FA5ED}" type="presParOf" srcId="{0F0C295A-4A56-4F9D-8E94-004E8F68CA1C}" destId="{F003AAD5-9F02-4B3E-8F65-5EE6CC573DFD}" srcOrd="0" destOrd="0" presId="urn:microsoft.com/office/officeart/2005/8/layout/pyramid1"/>
    <dgm:cxn modelId="{AB881C7C-FBBB-46B0-AC1D-BC8E8ACCAC8A}" type="presParOf" srcId="{0F0C295A-4A56-4F9D-8E94-004E8F68CA1C}" destId="{9FED331E-DD01-4611-9335-59206805315D}" srcOrd="1" destOrd="0" presId="urn:microsoft.com/office/officeart/2005/8/layout/pyramid1"/>
    <dgm:cxn modelId="{194EE4B1-1D52-4273-9A4C-787948BAC588}" type="presParOf" srcId="{F3CA348A-697A-4C0B-9EDE-DC748CD156A4}" destId="{84F76177-41F6-469F-915D-0C302CC539CA}" srcOrd="5" destOrd="0" presId="urn:microsoft.com/office/officeart/2005/8/layout/pyramid1"/>
    <dgm:cxn modelId="{F16AED16-4275-4DBE-B5CC-87B7D23E05A1}" type="presParOf" srcId="{84F76177-41F6-469F-915D-0C302CC539CA}" destId="{AA55C4F2-A6E4-421A-9C38-72012584E515}" srcOrd="0" destOrd="0" presId="urn:microsoft.com/office/officeart/2005/8/layout/pyramid1"/>
    <dgm:cxn modelId="{6A884BE1-29E7-4E54-AC84-42257FC95B7A}" type="presParOf" srcId="{84F76177-41F6-469F-915D-0C302CC539CA}" destId="{843CBEEA-28CE-4A90-BE06-6D8CA65922C0}" srcOrd="1" destOrd="0" presId="urn:microsoft.com/office/officeart/2005/8/layout/pyramid1"/>
    <dgm:cxn modelId="{99AE922F-485B-4CEB-9360-8CC4CC99C7C1}" type="presParOf" srcId="{F3CA348A-697A-4C0B-9EDE-DC748CD156A4}" destId="{58D9C4DA-53DB-4CCD-9A84-2C05E5EE759D}" srcOrd="6" destOrd="0" presId="urn:microsoft.com/office/officeart/2005/8/layout/pyramid1"/>
    <dgm:cxn modelId="{A082CEAE-42E9-497E-9BAE-1D488DAA0B23}" type="presParOf" srcId="{58D9C4DA-53DB-4CCD-9A84-2C05E5EE759D}" destId="{F535E732-8E6B-44B2-AD0B-43652A8B702D}" srcOrd="0" destOrd="0" presId="urn:microsoft.com/office/officeart/2005/8/layout/pyramid1"/>
    <dgm:cxn modelId="{461AE884-3BAB-46C7-A085-11824FCEA147}" type="presParOf" srcId="{58D9C4DA-53DB-4CCD-9A84-2C05E5EE759D}" destId="{68F200AA-6D5F-44B1-A355-E29DFD507C40}"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0DFBC-CC38-4D91-A9B8-1092A445E24B}">
      <dsp:nvSpPr>
        <dsp:cNvPr id="0" name=""/>
        <dsp:cNvSpPr/>
      </dsp:nvSpPr>
      <dsp:spPr>
        <a:xfrm rot="5400000">
          <a:off x="264766" y="1720730"/>
          <a:ext cx="796955" cy="1326116"/>
        </a:xfrm>
        <a:prstGeom prst="corner">
          <a:avLst>
            <a:gd name="adj1" fmla="val 16120"/>
            <a:gd name="adj2" fmla="val 1611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A153CBE2-895B-4E2B-9087-24580A0CD913}">
      <dsp:nvSpPr>
        <dsp:cNvPr id="0" name=""/>
        <dsp:cNvSpPr/>
      </dsp:nvSpPr>
      <dsp:spPr>
        <a:xfrm>
          <a:off x="131734" y="2116953"/>
          <a:ext cx="1197225" cy="1049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AU" sz="1800" kern="1200" dirty="0"/>
            <a:t>Developing an EBP question</a:t>
          </a:r>
        </a:p>
      </dsp:txBody>
      <dsp:txXfrm>
        <a:off x="131734" y="2116953"/>
        <a:ext cx="1197225" cy="1049438"/>
      </dsp:txXfrm>
    </dsp:sp>
    <dsp:sp modelId="{6CEC0DF8-E283-4B3D-850E-570E6E54C406}">
      <dsp:nvSpPr>
        <dsp:cNvPr id="0" name=""/>
        <dsp:cNvSpPr/>
      </dsp:nvSpPr>
      <dsp:spPr>
        <a:xfrm>
          <a:off x="1103068" y="1623100"/>
          <a:ext cx="225891" cy="225891"/>
        </a:xfrm>
        <a:prstGeom prst="triangle">
          <a:avLst>
            <a:gd name="adj" fmla="val 10000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E51446A5-5D1E-47C0-A4FA-B22B6B88A143}">
      <dsp:nvSpPr>
        <dsp:cNvPr id="0" name=""/>
        <dsp:cNvSpPr/>
      </dsp:nvSpPr>
      <dsp:spPr>
        <a:xfrm rot="5400000">
          <a:off x="1730404" y="1358056"/>
          <a:ext cx="796955" cy="1326116"/>
        </a:xfrm>
        <a:prstGeom prst="corner">
          <a:avLst>
            <a:gd name="adj1" fmla="val 16120"/>
            <a:gd name="adj2" fmla="val 1611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55DA755B-1A50-4CAC-9BFC-DF28BD8C3F21}">
      <dsp:nvSpPr>
        <dsp:cNvPr id="0" name=""/>
        <dsp:cNvSpPr/>
      </dsp:nvSpPr>
      <dsp:spPr>
        <a:xfrm>
          <a:off x="1597372" y="1754279"/>
          <a:ext cx="1197225" cy="1049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AU" sz="1800" kern="1200" dirty="0"/>
            <a:t>Find the evidence</a:t>
          </a:r>
        </a:p>
      </dsp:txBody>
      <dsp:txXfrm>
        <a:off x="1597372" y="1754279"/>
        <a:ext cx="1197225" cy="1049438"/>
      </dsp:txXfrm>
    </dsp:sp>
    <dsp:sp modelId="{193AD88B-35B9-4E94-AD57-F6B71799A94C}">
      <dsp:nvSpPr>
        <dsp:cNvPr id="0" name=""/>
        <dsp:cNvSpPr/>
      </dsp:nvSpPr>
      <dsp:spPr>
        <a:xfrm>
          <a:off x="2568706" y="1260426"/>
          <a:ext cx="225891" cy="225891"/>
        </a:xfrm>
        <a:prstGeom prst="triangle">
          <a:avLst>
            <a:gd name="adj" fmla="val 10000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79A423A4-4F02-4EEC-B5B9-0ABB73DD4C08}">
      <dsp:nvSpPr>
        <dsp:cNvPr id="0" name=""/>
        <dsp:cNvSpPr/>
      </dsp:nvSpPr>
      <dsp:spPr>
        <a:xfrm rot="5400000">
          <a:off x="3196041" y="995383"/>
          <a:ext cx="796955" cy="1326116"/>
        </a:xfrm>
        <a:prstGeom prst="corner">
          <a:avLst>
            <a:gd name="adj1" fmla="val 16120"/>
            <a:gd name="adj2" fmla="val 1611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BAF1D1FC-4A03-4DB6-8538-8E7F1236772C}">
      <dsp:nvSpPr>
        <dsp:cNvPr id="0" name=""/>
        <dsp:cNvSpPr/>
      </dsp:nvSpPr>
      <dsp:spPr>
        <a:xfrm>
          <a:off x="3063010" y="1391606"/>
          <a:ext cx="1197225" cy="1049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AU" sz="1800" kern="1200" dirty="0"/>
            <a:t>Critically appraising the evidence</a:t>
          </a:r>
        </a:p>
      </dsp:txBody>
      <dsp:txXfrm>
        <a:off x="3063010" y="1391606"/>
        <a:ext cx="1197225" cy="1049438"/>
      </dsp:txXfrm>
    </dsp:sp>
    <dsp:sp modelId="{A2A39707-2263-47D9-9D91-B654ADE04A05}">
      <dsp:nvSpPr>
        <dsp:cNvPr id="0" name=""/>
        <dsp:cNvSpPr/>
      </dsp:nvSpPr>
      <dsp:spPr>
        <a:xfrm>
          <a:off x="4034343" y="897753"/>
          <a:ext cx="225891" cy="225891"/>
        </a:xfrm>
        <a:prstGeom prst="triangle">
          <a:avLst>
            <a:gd name="adj" fmla="val 10000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5C993916-D6D1-4762-90F9-25F59557C8E1}">
      <dsp:nvSpPr>
        <dsp:cNvPr id="0" name=""/>
        <dsp:cNvSpPr/>
      </dsp:nvSpPr>
      <dsp:spPr>
        <a:xfrm rot="5400000">
          <a:off x="4661679" y="632709"/>
          <a:ext cx="796955" cy="1326116"/>
        </a:xfrm>
        <a:prstGeom prst="corner">
          <a:avLst>
            <a:gd name="adj1" fmla="val 16120"/>
            <a:gd name="adj2" fmla="val 1611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E19DD3FC-3C2A-4565-9D43-8C3B437CC446}">
      <dsp:nvSpPr>
        <dsp:cNvPr id="0" name=""/>
        <dsp:cNvSpPr/>
      </dsp:nvSpPr>
      <dsp:spPr>
        <a:xfrm>
          <a:off x="4528647" y="1028932"/>
          <a:ext cx="1197225" cy="1049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AU" sz="1800" kern="1200" dirty="0"/>
            <a:t>Applying the findings</a:t>
          </a:r>
        </a:p>
      </dsp:txBody>
      <dsp:txXfrm>
        <a:off x="4528647" y="1028932"/>
        <a:ext cx="1197225" cy="1049438"/>
      </dsp:txXfrm>
    </dsp:sp>
    <dsp:sp modelId="{54F14F1E-6CBD-4A9D-917E-DFD5E687E002}">
      <dsp:nvSpPr>
        <dsp:cNvPr id="0" name=""/>
        <dsp:cNvSpPr/>
      </dsp:nvSpPr>
      <dsp:spPr>
        <a:xfrm>
          <a:off x="5499981" y="535079"/>
          <a:ext cx="225891" cy="225891"/>
        </a:xfrm>
        <a:prstGeom prst="triangle">
          <a:avLst>
            <a:gd name="adj" fmla="val 10000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2FB8E295-8199-491D-8E76-13265116DEA3}">
      <dsp:nvSpPr>
        <dsp:cNvPr id="0" name=""/>
        <dsp:cNvSpPr/>
      </dsp:nvSpPr>
      <dsp:spPr>
        <a:xfrm rot="5400000">
          <a:off x="6127317" y="270036"/>
          <a:ext cx="796955" cy="1326116"/>
        </a:xfrm>
        <a:prstGeom prst="corner">
          <a:avLst>
            <a:gd name="adj1" fmla="val 16120"/>
            <a:gd name="adj2" fmla="val 16110"/>
          </a:avLst>
        </a:prstGeom>
        <a:gradFill rotWithShape="0">
          <a:gsLst>
            <a:gs pos="0">
              <a:schemeClr val="lt1">
                <a:hueOff val="0"/>
                <a:satOff val="0"/>
                <a:lumOff val="0"/>
                <a:alphaOff val="0"/>
                <a:tint val="75000"/>
                <a:shade val="95000"/>
                <a:satMod val="175000"/>
              </a:schemeClr>
            </a:gs>
            <a:gs pos="12000">
              <a:schemeClr val="lt1">
                <a:hueOff val="0"/>
                <a:satOff val="0"/>
                <a:lumOff val="0"/>
                <a:alphaOff val="0"/>
                <a:tint val="90000"/>
                <a:shade val="90000"/>
                <a:satMod val="150000"/>
              </a:schemeClr>
            </a:gs>
            <a:gs pos="100000">
              <a:schemeClr val="lt1">
                <a:hueOff val="0"/>
                <a:satOff val="0"/>
                <a:lumOff val="0"/>
                <a:alphaOff val="0"/>
                <a:tint val="100000"/>
                <a:shade val="75000"/>
                <a:satMod val="150000"/>
              </a:schemeClr>
            </a:gs>
          </a:gsLst>
          <a:lin ang="16200000" scaled="1"/>
        </a:gradFill>
        <a:ln w="9525" cap="flat" cmpd="sng" algn="ctr">
          <a:solidFill>
            <a:schemeClr val="accent1">
              <a:shade val="80000"/>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l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A857866A-EDDC-4A94-97E1-80A6BE00FA43}">
      <dsp:nvSpPr>
        <dsp:cNvPr id="0" name=""/>
        <dsp:cNvSpPr/>
      </dsp:nvSpPr>
      <dsp:spPr>
        <a:xfrm>
          <a:off x="5994285" y="666259"/>
          <a:ext cx="1197225" cy="1049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AU" sz="1800" kern="1200" dirty="0"/>
            <a:t>Evaluation</a:t>
          </a:r>
        </a:p>
      </dsp:txBody>
      <dsp:txXfrm>
        <a:off x="5994285" y="666259"/>
        <a:ext cx="1197225" cy="1049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9ADFC-023C-4BC5-B5DB-978B47B0872C}">
      <dsp:nvSpPr>
        <dsp:cNvPr id="0" name=""/>
        <dsp:cNvSpPr/>
      </dsp:nvSpPr>
      <dsp:spPr>
        <a:xfrm>
          <a:off x="3183919" y="9918"/>
          <a:ext cx="1069833" cy="946390"/>
        </a:xfrm>
        <a:prstGeom prst="trapezoid">
          <a:avLst>
            <a:gd name="adj" fmla="val 56522"/>
          </a:avLst>
        </a:prstGeom>
        <a:gradFill rotWithShape="0">
          <a:gsLst>
            <a:gs pos="0">
              <a:schemeClr val="accent3">
                <a:hueOff val="0"/>
                <a:satOff val="0"/>
                <a:lumOff val="0"/>
                <a:alphaOff val="0"/>
                <a:tint val="75000"/>
                <a:shade val="95000"/>
                <a:satMod val="175000"/>
              </a:schemeClr>
            </a:gs>
            <a:gs pos="12000">
              <a:schemeClr val="accent3">
                <a:hueOff val="0"/>
                <a:satOff val="0"/>
                <a:lumOff val="0"/>
                <a:alphaOff val="0"/>
                <a:tint val="90000"/>
                <a:shade val="90000"/>
                <a:satMod val="150000"/>
              </a:schemeClr>
            </a:gs>
            <a:gs pos="100000">
              <a:schemeClr val="accent3">
                <a:hueOff val="0"/>
                <a:satOff val="0"/>
                <a:lumOff val="0"/>
                <a:alphaOff val="0"/>
                <a:tint val="100000"/>
                <a:shade val="75000"/>
                <a:satMod val="150000"/>
              </a:scheme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b="1" kern="1200" dirty="0">
              <a:solidFill>
                <a:schemeClr val="bg1"/>
              </a:solidFill>
            </a:rPr>
            <a:t>Meta analysis</a:t>
          </a:r>
        </a:p>
      </dsp:txBody>
      <dsp:txXfrm>
        <a:off x="3183919" y="9918"/>
        <a:ext cx="1069833" cy="946390"/>
      </dsp:txXfrm>
    </dsp:sp>
    <dsp:sp modelId="{A65CDB6C-2212-4A35-A23B-0DCE7EDD5BFB}">
      <dsp:nvSpPr>
        <dsp:cNvPr id="0" name=""/>
        <dsp:cNvSpPr/>
      </dsp:nvSpPr>
      <dsp:spPr>
        <a:xfrm>
          <a:off x="2674582" y="946390"/>
          <a:ext cx="2139666" cy="946390"/>
        </a:xfrm>
        <a:prstGeom prst="trapezoid">
          <a:avLst>
            <a:gd name="adj" fmla="val 56522"/>
          </a:avLst>
        </a:prstGeom>
        <a:gradFill rotWithShape="0">
          <a:gsLst>
            <a:gs pos="0">
              <a:schemeClr val="accent3">
                <a:hueOff val="1875044"/>
                <a:satOff val="-2813"/>
                <a:lumOff val="-458"/>
                <a:alphaOff val="0"/>
                <a:tint val="75000"/>
                <a:shade val="95000"/>
                <a:satMod val="175000"/>
              </a:schemeClr>
            </a:gs>
            <a:gs pos="12000">
              <a:schemeClr val="accent3">
                <a:hueOff val="1875044"/>
                <a:satOff val="-2813"/>
                <a:lumOff val="-458"/>
                <a:alphaOff val="0"/>
                <a:tint val="90000"/>
                <a:shade val="90000"/>
                <a:satMod val="150000"/>
              </a:schemeClr>
            </a:gs>
            <a:gs pos="100000">
              <a:schemeClr val="accent3">
                <a:hueOff val="1875044"/>
                <a:satOff val="-2813"/>
                <a:lumOff val="-458"/>
                <a:alphaOff val="0"/>
                <a:tint val="100000"/>
                <a:shade val="75000"/>
                <a:satMod val="150000"/>
              </a:scheme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b="1" kern="1200" dirty="0">
              <a:solidFill>
                <a:schemeClr val="bg1"/>
              </a:solidFill>
            </a:rPr>
            <a:t>Systematic Reviews</a:t>
          </a:r>
        </a:p>
      </dsp:txBody>
      <dsp:txXfrm>
        <a:off x="3049024" y="946390"/>
        <a:ext cx="1390783" cy="946390"/>
      </dsp:txXfrm>
    </dsp:sp>
    <dsp:sp modelId="{8F61BF6A-A0D5-4C3E-A82A-4EF00597FAEE}">
      <dsp:nvSpPr>
        <dsp:cNvPr id="0" name=""/>
        <dsp:cNvSpPr/>
      </dsp:nvSpPr>
      <dsp:spPr>
        <a:xfrm>
          <a:off x="2139666" y="1892781"/>
          <a:ext cx="3209499" cy="946390"/>
        </a:xfrm>
        <a:prstGeom prst="trapezoid">
          <a:avLst>
            <a:gd name="adj" fmla="val 56522"/>
          </a:avLst>
        </a:prstGeom>
        <a:gradFill rotWithShape="0">
          <a:gsLst>
            <a:gs pos="0">
              <a:schemeClr val="accent3">
                <a:hueOff val="3750088"/>
                <a:satOff val="-5627"/>
                <a:lumOff val="-915"/>
                <a:alphaOff val="0"/>
                <a:tint val="75000"/>
                <a:shade val="95000"/>
                <a:satMod val="175000"/>
              </a:schemeClr>
            </a:gs>
            <a:gs pos="12000">
              <a:schemeClr val="accent3">
                <a:hueOff val="3750088"/>
                <a:satOff val="-5627"/>
                <a:lumOff val="-915"/>
                <a:alphaOff val="0"/>
                <a:tint val="90000"/>
                <a:shade val="90000"/>
                <a:satMod val="150000"/>
              </a:schemeClr>
            </a:gs>
            <a:gs pos="100000">
              <a:schemeClr val="accent3">
                <a:hueOff val="3750088"/>
                <a:satOff val="-5627"/>
                <a:lumOff val="-915"/>
                <a:alphaOff val="0"/>
                <a:tint val="100000"/>
                <a:shade val="75000"/>
                <a:satMod val="150000"/>
              </a:scheme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b="1" kern="1200" dirty="0">
              <a:solidFill>
                <a:schemeClr val="bg1"/>
              </a:solidFill>
            </a:rPr>
            <a:t>Randomised Controlled trials</a:t>
          </a:r>
        </a:p>
      </dsp:txBody>
      <dsp:txXfrm>
        <a:off x="2701328" y="1892781"/>
        <a:ext cx="2086174" cy="946390"/>
      </dsp:txXfrm>
    </dsp:sp>
    <dsp:sp modelId="{889C93B5-804A-49A0-B147-7DE4334F773F}">
      <dsp:nvSpPr>
        <dsp:cNvPr id="0" name=""/>
        <dsp:cNvSpPr/>
      </dsp:nvSpPr>
      <dsp:spPr>
        <a:xfrm>
          <a:off x="1604749" y="2839172"/>
          <a:ext cx="4279332" cy="946390"/>
        </a:xfrm>
        <a:prstGeom prst="trapezoid">
          <a:avLst>
            <a:gd name="adj" fmla="val 56522"/>
          </a:avLst>
        </a:prstGeom>
        <a:gradFill rotWithShape="0">
          <a:gsLst>
            <a:gs pos="0">
              <a:schemeClr val="accent3">
                <a:hueOff val="5625132"/>
                <a:satOff val="-8440"/>
                <a:lumOff val="-1373"/>
                <a:alphaOff val="0"/>
                <a:tint val="75000"/>
                <a:shade val="95000"/>
                <a:satMod val="175000"/>
              </a:schemeClr>
            </a:gs>
            <a:gs pos="12000">
              <a:schemeClr val="accent3">
                <a:hueOff val="5625132"/>
                <a:satOff val="-8440"/>
                <a:lumOff val="-1373"/>
                <a:alphaOff val="0"/>
                <a:tint val="90000"/>
                <a:shade val="90000"/>
                <a:satMod val="150000"/>
              </a:schemeClr>
            </a:gs>
            <a:gs pos="100000">
              <a:schemeClr val="accent3">
                <a:hueOff val="5625132"/>
                <a:satOff val="-8440"/>
                <a:lumOff val="-1373"/>
                <a:alphaOff val="0"/>
                <a:tint val="100000"/>
                <a:shade val="75000"/>
                <a:satMod val="150000"/>
              </a:scheme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b="1" kern="1200" dirty="0">
              <a:solidFill>
                <a:schemeClr val="bg1"/>
              </a:solidFill>
            </a:rPr>
            <a:t>Longitudinal follow-up studies</a:t>
          </a:r>
        </a:p>
      </dsp:txBody>
      <dsp:txXfrm>
        <a:off x="2353632" y="2839172"/>
        <a:ext cx="2781566" cy="946390"/>
      </dsp:txXfrm>
    </dsp:sp>
    <dsp:sp modelId="{F003AAD5-9F02-4B3E-8F65-5EE6CC573DFD}">
      <dsp:nvSpPr>
        <dsp:cNvPr id="0" name=""/>
        <dsp:cNvSpPr/>
      </dsp:nvSpPr>
      <dsp:spPr>
        <a:xfrm>
          <a:off x="1069833" y="3785563"/>
          <a:ext cx="5349165" cy="946390"/>
        </a:xfrm>
        <a:prstGeom prst="trapezoid">
          <a:avLst>
            <a:gd name="adj" fmla="val 56522"/>
          </a:avLst>
        </a:prstGeom>
        <a:gradFill rotWithShape="0">
          <a:gsLst>
            <a:gs pos="0">
              <a:schemeClr val="accent3">
                <a:hueOff val="7500176"/>
                <a:satOff val="-11253"/>
                <a:lumOff val="-1830"/>
                <a:alphaOff val="0"/>
                <a:tint val="75000"/>
                <a:shade val="95000"/>
                <a:satMod val="175000"/>
              </a:schemeClr>
            </a:gs>
            <a:gs pos="12000">
              <a:schemeClr val="accent3">
                <a:hueOff val="7500176"/>
                <a:satOff val="-11253"/>
                <a:lumOff val="-1830"/>
                <a:alphaOff val="0"/>
                <a:tint val="90000"/>
                <a:shade val="90000"/>
                <a:satMod val="150000"/>
              </a:schemeClr>
            </a:gs>
            <a:gs pos="100000">
              <a:schemeClr val="accent3">
                <a:hueOff val="7500176"/>
                <a:satOff val="-11253"/>
                <a:lumOff val="-1830"/>
                <a:alphaOff val="0"/>
                <a:tint val="100000"/>
                <a:shade val="75000"/>
                <a:satMod val="150000"/>
              </a:scheme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b="1" kern="1200" dirty="0">
              <a:solidFill>
                <a:schemeClr val="bg1"/>
              </a:solidFill>
            </a:rPr>
            <a:t>Cross-sectional studies</a:t>
          </a:r>
        </a:p>
        <a:p>
          <a:pPr marL="0" lvl="0" indent="0" algn="ctr" defTabSz="1022350">
            <a:lnSpc>
              <a:spcPct val="90000"/>
            </a:lnSpc>
            <a:spcBef>
              <a:spcPct val="0"/>
            </a:spcBef>
            <a:spcAft>
              <a:spcPct val="35000"/>
            </a:spcAft>
            <a:buNone/>
          </a:pPr>
          <a:r>
            <a:rPr lang="en-AU" sz="2300" b="1" kern="1200" dirty="0">
              <a:solidFill>
                <a:schemeClr val="bg1"/>
              </a:solidFill>
            </a:rPr>
            <a:t>Cohort studies</a:t>
          </a:r>
        </a:p>
      </dsp:txBody>
      <dsp:txXfrm>
        <a:off x="2005937" y="3785563"/>
        <a:ext cx="3476957" cy="946390"/>
      </dsp:txXfrm>
    </dsp:sp>
    <dsp:sp modelId="{AA55C4F2-A6E4-421A-9C38-72012584E515}">
      <dsp:nvSpPr>
        <dsp:cNvPr id="0" name=""/>
        <dsp:cNvSpPr/>
      </dsp:nvSpPr>
      <dsp:spPr>
        <a:xfrm>
          <a:off x="534916" y="4731954"/>
          <a:ext cx="6418998" cy="946390"/>
        </a:xfrm>
        <a:prstGeom prst="trapezoid">
          <a:avLst>
            <a:gd name="adj" fmla="val 56522"/>
          </a:avLst>
        </a:prstGeom>
        <a:gradFill rotWithShape="0">
          <a:gsLst>
            <a:gs pos="0">
              <a:schemeClr val="accent3">
                <a:hueOff val="9375220"/>
                <a:satOff val="-14067"/>
                <a:lumOff val="-2288"/>
                <a:alphaOff val="0"/>
                <a:tint val="75000"/>
                <a:shade val="95000"/>
                <a:satMod val="175000"/>
              </a:schemeClr>
            </a:gs>
            <a:gs pos="12000">
              <a:schemeClr val="accent3">
                <a:hueOff val="9375220"/>
                <a:satOff val="-14067"/>
                <a:lumOff val="-2288"/>
                <a:alphaOff val="0"/>
                <a:tint val="90000"/>
                <a:shade val="90000"/>
                <a:satMod val="150000"/>
              </a:schemeClr>
            </a:gs>
            <a:gs pos="100000">
              <a:schemeClr val="accent3">
                <a:hueOff val="9375220"/>
                <a:satOff val="-14067"/>
                <a:lumOff val="-2288"/>
                <a:alphaOff val="0"/>
                <a:tint val="100000"/>
                <a:shade val="75000"/>
                <a:satMod val="150000"/>
              </a:scheme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b="1" kern="1200">
              <a:solidFill>
                <a:schemeClr val="bg1"/>
              </a:solidFill>
            </a:rPr>
            <a:t>Case-controlled studies</a:t>
          </a:r>
          <a:endParaRPr lang="en-AU" sz="2300" b="1" kern="1200" dirty="0">
            <a:solidFill>
              <a:schemeClr val="bg1"/>
            </a:solidFill>
          </a:endParaRPr>
        </a:p>
      </dsp:txBody>
      <dsp:txXfrm>
        <a:off x="1658241" y="4731954"/>
        <a:ext cx="4172349" cy="946390"/>
      </dsp:txXfrm>
    </dsp:sp>
    <dsp:sp modelId="{F535E732-8E6B-44B2-AD0B-43652A8B702D}">
      <dsp:nvSpPr>
        <dsp:cNvPr id="0" name=""/>
        <dsp:cNvSpPr/>
      </dsp:nvSpPr>
      <dsp:spPr>
        <a:xfrm>
          <a:off x="0" y="5678345"/>
          <a:ext cx="7488832" cy="946390"/>
        </a:xfrm>
        <a:prstGeom prst="trapezoid">
          <a:avLst>
            <a:gd name="adj" fmla="val 56522"/>
          </a:avLst>
        </a:prstGeom>
        <a:gradFill rotWithShape="0">
          <a:gsLst>
            <a:gs pos="0">
              <a:schemeClr val="accent3">
                <a:hueOff val="11250264"/>
                <a:satOff val="-16880"/>
                <a:lumOff val="-2745"/>
                <a:alphaOff val="0"/>
                <a:tint val="75000"/>
                <a:shade val="95000"/>
                <a:satMod val="175000"/>
              </a:schemeClr>
            </a:gs>
            <a:gs pos="12000">
              <a:schemeClr val="accent3">
                <a:hueOff val="11250264"/>
                <a:satOff val="-16880"/>
                <a:lumOff val="-2745"/>
                <a:alphaOff val="0"/>
                <a:tint val="90000"/>
                <a:shade val="90000"/>
                <a:satMod val="150000"/>
              </a:schemeClr>
            </a:gs>
            <a:gs pos="100000">
              <a:schemeClr val="accent3">
                <a:hueOff val="11250264"/>
                <a:satOff val="-16880"/>
                <a:lumOff val="-2745"/>
                <a:alphaOff val="0"/>
                <a:tint val="100000"/>
                <a:shade val="75000"/>
                <a:satMod val="150000"/>
              </a:scheme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b="1" kern="1200" dirty="0">
              <a:solidFill>
                <a:schemeClr val="bg1"/>
              </a:solidFill>
            </a:rPr>
            <a:t>Qualitative evidence</a:t>
          </a:r>
        </a:p>
        <a:p>
          <a:pPr marL="0" lvl="0" indent="0" algn="ctr" defTabSz="1022350">
            <a:lnSpc>
              <a:spcPct val="90000"/>
            </a:lnSpc>
            <a:spcBef>
              <a:spcPct val="0"/>
            </a:spcBef>
            <a:spcAft>
              <a:spcPct val="35000"/>
            </a:spcAft>
            <a:buNone/>
          </a:pPr>
          <a:r>
            <a:rPr lang="en-AU" sz="2300" b="1" kern="1200" dirty="0">
              <a:solidFill>
                <a:schemeClr val="bg1"/>
              </a:solidFill>
            </a:rPr>
            <a:t>  Case series and case reports</a:t>
          </a:r>
        </a:p>
      </dsp:txBody>
      <dsp:txXfrm>
        <a:off x="1310545" y="5678345"/>
        <a:ext cx="4867740" cy="94639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37B7126-9BA7-4C0E-9633-88AB64C46C33}" type="datetimeFigureOut">
              <a:rPr lang="en-AU" smtClean="0"/>
              <a:t>26/10/2018</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BB08D0-496D-43EF-B9CF-E7A96D8F3225}" type="slidenum">
              <a:rPr lang="en-AU" smtClean="0"/>
              <a:t>‹#›</a:t>
            </a:fld>
            <a:endParaRPr lang="en-AU"/>
          </a:p>
        </p:txBody>
      </p:sp>
    </p:spTree>
    <p:extLst>
      <p:ext uri="{BB962C8B-B14F-4D97-AF65-F5344CB8AC3E}">
        <p14:creationId xmlns:p14="http://schemas.microsoft.com/office/powerpoint/2010/main" val="622159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87FB52-EBD2-4690-8855-773FDABC0A77}" type="datetimeFigureOut">
              <a:rPr lang="en-AU" smtClean="0"/>
              <a:t>26/10/2018</a:t>
            </a:fld>
            <a:endParaRPr lang="en-AU"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1283C4-F7F6-4D8A-A004-69D76143F48F}" type="slidenum">
              <a:rPr lang="en-AU" smtClean="0"/>
              <a:t>‹#›</a:t>
            </a:fld>
            <a:endParaRPr lang="en-AU" dirty="0"/>
          </a:p>
        </p:txBody>
      </p:sp>
    </p:spTree>
    <p:extLst>
      <p:ext uri="{BB962C8B-B14F-4D97-AF65-F5344CB8AC3E}">
        <p14:creationId xmlns:p14="http://schemas.microsoft.com/office/powerpoint/2010/main" val="3827625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a:t>In this session   you will be learning about the key concepts of EBP. When you complete this session you will be able to explain what is EBP and discuss its importance, able to identify the steps involved in EBP, understand the challenges and barriers to the uptake of EBP.</a:t>
            </a:r>
            <a:endParaRPr lang="en-AU" dirty="0"/>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2</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a:t>A good definition of EBP</a:t>
            </a:r>
            <a:r>
              <a:rPr lang="en-AU" sz="1200" baseline="0" dirty="0"/>
              <a:t> is that </a:t>
            </a:r>
            <a:r>
              <a:rPr lang="en-AU" i="1" dirty="0"/>
              <a:t>It is the integration of best research evidence with clinical experience and patient values.</a:t>
            </a:r>
          </a:p>
          <a:p>
            <a:pPr marL="0" marR="0" indent="0" algn="l" defTabSz="914400" rtl="0" eaLnBrk="1" fontAlgn="auto" latinLnBrk="0" hangingPunct="1">
              <a:lnSpc>
                <a:spcPct val="100000"/>
              </a:lnSpc>
              <a:spcBef>
                <a:spcPts val="0"/>
              </a:spcBef>
              <a:spcAft>
                <a:spcPts val="0"/>
              </a:spcAft>
              <a:buClrTx/>
              <a:buSzTx/>
              <a:buFontTx/>
              <a:buNone/>
              <a:tabLst/>
              <a:defRPr/>
            </a:pPr>
            <a:endParaRPr lang="en-AU" i="1" dirty="0"/>
          </a:p>
          <a:p>
            <a:pPr marL="0" marR="0" indent="0" algn="l" defTabSz="914400" rtl="0" eaLnBrk="1" fontAlgn="auto" latinLnBrk="0" hangingPunct="1">
              <a:lnSpc>
                <a:spcPct val="100000"/>
              </a:lnSpc>
              <a:spcBef>
                <a:spcPts val="0"/>
              </a:spcBef>
              <a:spcAft>
                <a:spcPts val="0"/>
              </a:spcAft>
              <a:buClrTx/>
              <a:buSzTx/>
              <a:buFontTx/>
              <a:buNone/>
              <a:tabLst/>
              <a:defRPr/>
            </a:pPr>
            <a:r>
              <a:rPr lang="en-AU" i="1" dirty="0"/>
              <a:t>Some people think that EBP </a:t>
            </a:r>
            <a:r>
              <a:rPr lang="en-AU" i="1" baseline="0" dirty="0"/>
              <a:t> means the decisions about health should be based only on evidence from research. that’s a common misunderstanding. Research evidence is  only one part of the decision making. What the patient wants and the expertise of the clinician are also important.</a:t>
            </a:r>
            <a:endParaRPr lang="en-AU" sz="1200" dirty="0"/>
          </a:p>
          <a:p>
            <a:endParaRPr lang="en-AU" sz="1200" dirty="0"/>
          </a:p>
        </p:txBody>
      </p:sp>
      <p:sp>
        <p:nvSpPr>
          <p:cNvPr id="4" name="Slide Number Placeholder 3"/>
          <p:cNvSpPr>
            <a:spLocks noGrp="1"/>
          </p:cNvSpPr>
          <p:nvPr>
            <p:ph type="sldNum" sz="quarter" idx="10"/>
          </p:nvPr>
        </p:nvSpPr>
        <p:spPr/>
        <p:txBody>
          <a:bodyPr/>
          <a:lstStyle/>
          <a:p>
            <a:fld id="{221283C4-F7F6-4D8A-A004-69D76143F48F}" type="slidenum">
              <a:rPr lang="en-AU" smtClean="0"/>
              <a:t>4</a:t>
            </a:fld>
            <a:endParaRPr lang="en-AU"/>
          </a:p>
        </p:txBody>
      </p:sp>
    </p:spTree>
    <p:extLst>
      <p:ext uri="{BB962C8B-B14F-4D97-AF65-F5344CB8AC3E}">
        <p14:creationId xmlns:p14="http://schemas.microsoft.com/office/powerpoint/2010/main" val="2679471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DF2BE67-A7B2-4087-AECD-B19129BD39BF}"/>
              </a:ext>
            </a:extLst>
          </p:cNvPr>
          <p:cNvSpPr>
            <a:spLocks noGrp="1" noChangeArrowheads="1"/>
          </p:cNvSpPr>
          <p:nvPr>
            <p:ph type="sldNum" sz="quarter" idx="5"/>
          </p:nvPr>
        </p:nvSpPr>
        <p:spPr>
          <a:ln/>
        </p:spPr>
        <p:txBody>
          <a:bodyPr/>
          <a:lstStyle/>
          <a:p>
            <a:fld id="{7D464A38-7628-4B5E-A60D-32E63A0E3847}" type="slidenum">
              <a:rPr lang="en-US" altLang="en-US"/>
              <a:pPr/>
              <a:t>5</a:t>
            </a:fld>
            <a:endParaRPr lang="en-US" altLang="en-US"/>
          </a:p>
        </p:txBody>
      </p:sp>
      <p:sp>
        <p:nvSpPr>
          <p:cNvPr id="103426" name="Rectangle 2">
            <a:extLst>
              <a:ext uri="{FF2B5EF4-FFF2-40B4-BE49-F238E27FC236}">
                <a16:creationId xmlns:a16="http://schemas.microsoft.com/office/drawing/2014/main" id="{F65FF68D-C5AC-4C0B-BC2B-BF1C66CA9588}"/>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32CEFF06-156E-475A-B50F-83EC3A6837DA}"/>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99722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FCB5738-CD20-4EF3-918E-AD57062FDB3C}"/>
              </a:ext>
            </a:extLst>
          </p:cNvPr>
          <p:cNvSpPr>
            <a:spLocks noGrp="1" noChangeArrowheads="1"/>
          </p:cNvSpPr>
          <p:nvPr>
            <p:ph type="sldNum" sz="quarter" idx="5"/>
          </p:nvPr>
        </p:nvSpPr>
        <p:spPr>
          <a:ln/>
        </p:spPr>
        <p:txBody>
          <a:bodyPr/>
          <a:lstStyle/>
          <a:p>
            <a:fld id="{269D77F1-68E2-4F40-9D30-6AB930FB5517}" type="slidenum">
              <a:rPr lang="en-US" altLang="en-US"/>
              <a:pPr/>
              <a:t>6</a:t>
            </a:fld>
            <a:endParaRPr lang="en-US" altLang="en-US"/>
          </a:p>
        </p:txBody>
      </p:sp>
      <p:sp>
        <p:nvSpPr>
          <p:cNvPr id="104450" name="Rectangle 2">
            <a:extLst>
              <a:ext uri="{FF2B5EF4-FFF2-40B4-BE49-F238E27FC236}">
                <a16:creationId xmlns:a16="http://schemas.microsoft.com/office/drawing/2014/main" id="{A2C445CF-EE67-4676-845F-288CD221BC43}"/>
              </a:ext>
            </a:extLst>
          </p:cNvPr>
          <p:cNvSpPr>
            <a:spLocks noRot="1" noChangeArrowheads="1" noTextEdit="1"/>
          </p:cNvSpPr>
          <p:nvPr>
            <p:ph type="sldImg"/>
          </p:nvPr>
        </p:nvSpPr>
        <p:spPr>
          <a:ln/>
        </p:spPr>
      </p:sp>
      <p:sp>
        <p:nvSpPr>
          <p:cNvPr id="104451" name="Rectangle 3">
            <a:extLst>
              <a:ext uri="{FF2B5EF4-FFF2-40B4-BE49-F238E27FC236}">
                <a16:creationId xmlns:a16="http://schemas.microsoft.com/office/drawing/2014/main" id="{3CB001E3-FE9D-4D31-9561-CF2F17E5B5D5}"/>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92036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2327F55-B471-4F64-91EB-8D3BAC1586D8}"/>
              </a:ext>
            </a:extLst>
          </p:cNvPr>
          <p:cNvSpPr>
            <a:spLocks noGrp="1" noChangeArrowheads="1"/>
          </p:cNvSpPr>
          <p:nvPr>
            <p:ph type="sldNum" sz="quarter" idx="5"/>
          </p:nvPr>
        </p:nvSpPr>
        <p:spPr>
          <a:ln/>
        </p:spPr>
        <p:txBody>
          <a:bodyPr/>
          <a:lstStyle/>
          <a:p>
            <a:fld id="{4E677BD4-8C4C-4DCC-8832-43E9F24E4F51}" type="slidenum">
              <a:rPr lang="en-US" altLang="en-US"/>
              <a:pPr/>
              <a:t>7</a:t>
            </a:fld>
            <a:endParaRPr lang="en-US" altLang="en-US"/>
          </a:p>
        </p:txBody>
      </p:sp>
      <p:sp>
        <p:nvSpPr>
          <p:cNvPr id="105474" name="Rectangle 2">
            <a:extLst>
              <a:ext uri="{FF2B5EF4-FFF2-40B4-BE49-F238E27FC236}">
                <a16:creationId xmlns:a16="http://schemas.microsoft.com/office/drawing/2014/main" id="{38FDE5EF-30D9-4B8B-8CFC-DE655A364F4E}"/>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05D2431C-87B5-436D-A654-ADCE5D7CC108}"/>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47213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86A92D4-A91C-4EB8-97AF-745EFB86174B}"/>
              </a:ext>
            </a:extLst>
          </p:cNvPr>
          <p:cNvSpPr>
            <a:spLocks noGrp="1" noChangeArrowheads="1"/>
          </p:cNvSpPr>
          <p:nvPr>
            <p:ph type="sldNum" sz="quarter" idx="5"/>
          </p:nvPr>
        </p:nvSpPr>
        <p:spPr>
          <a:ln/>
        </p:spPr>
        <p:txBody>
          <a:bodyPr/>
          <a:lstStyle/>
          <a:p>
            <a:fld id="{9673CD35-4571-48EB-8968-DB002FCA5AEB}" type="slidenum">
              <a:rPr lang="en-US" altLang="en-US"/>
              <a:pPr/>
              <a:t>8</a:t>
            </a:fld>
            <a:endParaRPr lang="en-US" altLang="en-US"/>
          </a:p>
        </p:txBody>
      </p:sp>
      <p:sp>
        <p:nvSpPr>
          <p:cNvPr id="106498" name="Rectangle 2">
            <a:extLst>
              <a:ext uri="{FF2B5EF4-FFF2-40B4-BE49-F238E27FC236}">
                <a16:creationId xmlns:a16="http://schemas.microsoft.com/office/drawing/2014/main" id="{6222CCC1-3794-4603-AE68-0FDED38920B6}"/>
              </a:ext>
            </a:extLst>
          </p:cNvPr>
          <p:cNvSpPr>
            <a:spLocks noRot="1" noChangeArrowheads="1" noTextEdit="1"/>
          </p:cNvSpPr>
          <p:nvPr>
            <p:ph type="sldImg"/>
          </p:nvPr>
        </p:nvSpPr>
        <p:spPr>
          <a:ln/>
        </p:spPr>
      </p:sp>
      <p:sp>
        <p:nvSpPr>
          <p:cNvPr id="106499" name="Rectangle 3">
            <a:extLst>
              <a:ext uri="{FF2B5EF4-FFF2-40B4-BE49-F238E27FC236}">
                <a16:creationId xmlns:a16="http://schemas.microsoft.com/office/drawing/2014/main" id="{466EFCB9-46BC-4069-A84C-F4C65A5CEC91}"/>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38554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There are literally millions of published reports, journal articles, correspondence and studies available to clinicians. It is impossible to go through each and every article generated in medical field.</a:t>
            </a: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9</a:t>
            </a:fld>
            <a:endParaRPr lang="en-AU" dirty="0"/>
          </a:p>
        </p:txBody>
      </p:sp>
    </p:spTree>
    <p:extLst>
      <p:ext uri="{BB962C8B-B14F-4D97-AF65-F5344CB8AC3E}">
        <p14:creationId xmlns:p14="http://schemas.microsoft.com/office/powerpoint/2010/main" val="4098143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582BDE3-7334-4614-BF4F-314837770517}"/>
              </a:ext>
            </a:extLst>
          </p:cNvPr>
          <p:cNvSpPr>
            <a:spLocks noGrp="1" noChangeArrowheads="1"/>
          </p:cNvSpPr>
          <p:nvPr>
            <p:ph type="sldNum" sz="quarter" idx="5"/>
          </p:nvPr>
        </p:nvSpPr>
        <p:spPr>
          <a:ln/>
        </p:spPr>
        <p:txBody>
          <a:bodyPr/>
          <a:lstStyle/>
          <a:p>
            <a:fld id="{4E66516F-6D3E-45C3-BD65-C087EE14C8AC}" type="slidenum">
              <a:rPr lang="en-US" altLang="en-US"/>
              <a:pPr/>
              <a:t>10</a:t>
            </a:fld>
            <a:endParaRPr lang="en-US" altLang="en-US"/>
          </a:p>
        </p:txBody>
      </p:sp>
      <p:sp>
        <p:nvSpPr>
          <p:cNvPr id="125954" name="Rectangle 2">
            <a:extLst>
              <a:ext uri="{FF2B5EF4-FFF2-40B4-BE49-F238E27FC236}">
                <a16:creationId xmlns:a16="http://schemas.microsoft.com/office/drawing/2014/main" id="{972BBCC5-21F9-4983-BD30-0B57EB9B4163}"/>
              </a:ext>
            </a:extLst>
          </p:cNvPr>
          <p:cNvSpPr>
            <a:spLocks noRot="1" noChangeArrowheads="1" noTextEdit="1"/>
          </p:cNvSpPr>
          <p:nvPr>
            <p:ph type="sldImg"/>
          </p:nvPr>
        </p:nvSpPr>
        <p:spPr>
          <a:ln/>
        </p:spPr>
      </p:sp>
      <p:sp>
        <p:nvSpPr>
          <p:cNvPr id="125955" name="Rectangle 3">
            <a:extLst>
              <a:ext uri="{FF2B5EF4-FFF2-40B4-BE49-F238E27FC236}">
                <a16:creationId xmlns:a16="http://schemas.microsoft.com/office/drawing/2014/main" id="{30DDCDBA-95DF-43A3-85CA-3BCDB5E41039}"/>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48128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why</a:t>
            </a:r>
            <a:r>
              <a:rPr lang="en-AU" baseline="0" dirty="0"/>
              <a:t> is EBP so important?</a:t>
            </a:r>
          </a:p>
          <a:p>
            <a:r>
              <a:rPr lang="en-AU" baseline="0" dirty="0"/>
              <a:t>Medicine and nursing are applied science and should be grounded in science. Use of EBP contributes to a safe, effective, patient centred practice.</a:t>
            </a:r>
          </a:p>
          <a:p>
            <a:r>
              <a:rPr lang="en-AU" baseline="0" dirty="0"/>
              <a:t>As healthcare professionals we are obligated to provide the best available care.</a:t>
            </a: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11</a:t>
            </a:fld>
            <a:endParaRPr lang="en-AU"/>
          </a:p>
        </p:txBody>
      </p:sp>
    </p:spTree>
    <p:extLst>
      <p:ext uri="{BB962C8B-B14F-4D97-AF65-F5344CB8AC3E}">
        <p14:creationId xmlns:p14="http://schemas.microsoft.com/office/powerpoint/2010/main" val="2148382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dirty="0"/>
              <a:t>Lets discuss the steps of evidence based practice.</a:t>
            </a:r>
          </a:p>
          <a:p>
            <a:pPr marL="228600" indent="-228600">
              <a:buFontTx/>
              <a:buAutoNum type="arabicPeriod"/>
            </a:pPr>
            <a:endParaRPr lang="en-AU" dirty="0"/>
          </a:p>
          <a:p>
            <a:pPr marL="228600" indent="-228600">
              <a:buFontTx/>
              <a:buAutoNum type="arabicPeriod"/>
            </a:pPr>
            <a:r>
              <a:rPr lang="en-AU" dirty="0"/>
              <a:t>First we identify</a:t>
            </a:r>
            <a:r>
              <a:rPr lang="en-AU" baseline="0" dirty="0"/>
              <a:t> c</a:t>
            </a:r>
            <a:r>
              <a:rPr lang="en-AU" dirty="0"/>
              <a:t>linical uncertainty or a</a:t>
            </a:r>
            <a:r>
              <a:rPr lang="en-AU" baseline="0" dirty="0"/>
              <a:t> situation that could use an improvement and is </a:t>
            </a:r>
            <a:r>
              <a:rPr lang="en-AU" dirty="0"/>
              <a:t> converted into focused, structured question.</a:t>
            </a:r>
          </a:p>
          <a:p>
            <a:pPr marL="228600" indent="-228600">
              <a:buFontTx/>
              <a:buAutoNum type="arabicPeriod"/>
            </a:pPr>
            <a:r>
              <a:rPr lang="en-AU" dirty="0"/>
              <a:t>And then</a:t>
            </a:r>
            <a:r>
              <a:rPr lang="en-AU" baseline="0" dirty="0"/>
              <a:t> we search for the  best evidence to answers  these clinical questions: in order to do this </a:t>
            </a:r>
            <a:r>
              <a:rPr lang="en-AU" dirty="0"/>
              <a:t>the focused questions are used as a basis for literature searching to  identify relevant external evidence from research</a:t>
            </a:r>
          </a:p>
          <a:p>
            <a:pPr marL="228600" indent="-228600">
              <a:buFontTx/>
              <a:buAutoNum type="arabicPeriod"/>
            </a:pPr>
            <a:r>
              <a:rPr lang="en-AU" dirty="0"/>
              <a:t>Next</a:t>
            </a:r>
            <a:r>
              <a:rPr lang="en-AU" baseline="0" dirty="0"/>
              <a:t> we could cretic  the </a:t>
            </a:r>
            <a:r>
              <a:rPr lang="en-AU" dirty="0"/>
              <a:t> evidence  we found for validity and applicability,</a:t>
            </a:r>
            <a:r>
              <a:rPr lang="en-AU" baseline="0" dirty="0"/>
              <a:t> to support answers to clinical questions.</a:t>
            </a:r>
            <a:endParaRPr lang="en-AU" dirty="0"/>
          </a:p>
          <a:p>
            <a:pPr marL="228600" indent="-228600">
              <a:buFontTx/>
              <a:buAutoNum type="arabicPeriod"/>
            </a:pPr>
            <a:r>
              <a:rPr lang="en-AU" dirty="0"/>
              <a:t> then we implement the best available evidence  along side with clinical expertise, the patients perspective, and available resources. </a:t>
            </a:r>
          </a:p>
          <a:p>
            <a:pPr marL="228600" indent="-228600">
              <a:buFontTx/>
              <a:buAutoNum type="arabicPeriod"/>
            </a:pPr>
            <a:r>
              <a:rPr lang="en-AU" dirty="0"/>
              <a:t>Last of all we </a:t>
            </a:r>
            <a:r>
              <a:rPr lang="en-AU" baseline="0" dirty="0"/>
              <a:t> evaluate the out comes </a:t>
            </a:r>
            <a:r>
              <a:rPr lang="en-AU" dirty="0"/>
              <a:t>through a process of self-reflection, audit or peer assessment</a:t>
            </a:r>
          </a:p>
          <a:p>
            <a:pPr marL="0" indent="0">
              <a:buFontTx/>
              <a:buNone/>
            </a:pPr>
            <a:r>
              <a:rPr lang="en-AU" dirty="0"/>
              <a:t>The goal is a practice based change resulting from EBP. The idea is continually improve the care we provided as clinicians.</a:t>
            </a:r>
          </a:p>
          <a:p>
            <a:endParaRPr lang="en-AU" dirty="0"/>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12</a:t>
            </a:fld>
            <a:endParaRPr lang="en-AU"/>
          </a:p>
        </p:txBody>
      </p:sp>
    </p:spTree>
    <p:extLst>
      <p:ext uri="{BB962C8B-B14F-4D97-AF65-F5344CB8AC3E}">
        <p14:creationId xmlns:p14="http://schemas.microsoft.com/office/powerpoint/2010/main" val="2516086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AC1531F-1E6F-4AB6-AF03-857A8314C94F}"/>
              </a:ext>
            </a:extLst>
          </p:cNvPr>
          <p:cNvSpPr>
            <a:spLocks noGrp="1" noChangeArrowheads="1"/>
          </p:cNvSpPr>
          <p:nvPr>
            <p:ph type="sldNum" sz="quarter" idx="5"/>
          </p:nvPr>
        </p:nvSpPr>
        <p:spPr>
          <a:ln/>
        </p:spPr>
        <p:txBody>
          <a:bodyPr/>
          <a:lstStyle/>
          <a:p>
            <a:fld id="{51DA278B-BA1A-439D-9921-ADCC59AC0EC0}" type="slidenum">
              <a:rPr lang="en-US" altLang="en-US"/>
              <a:pPr/>
              <a:t>13</a:t>
            </a:fld>
            <a:endParaRPr lang="en-US" altLang="en-US"/>
          </a:p>
        </p:txBody>
      </p:sp>
      <p:sp>
        <p:nvSpPr>
          <p:cNvPr id="101378" name="Rectangle 2">
            <a:extLst>
              <a:ext uri="{FF2B5EF4-FFF2-40B4-BE49-F238E27FC236}">
                <a16:creationId xmlns:a16="http://schemas.microsoft.com/office/drawing/2014/main" id="{713D7D9A-0A66-4E98-8778-EBD97CB38727}"/>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BBA87308-5BE4-4597-9223-160FE3782A2A}"/>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63082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a:t>
            </a:r>
            <a:r>
              <a:rPr lang="en-AU" baseline="0" dirty="0"/>
              <a:t> good way to start using best available  information is using the acronym PICO.  </a:t>
            </a:r>
          </a:p>
          <a:p>
            <a:r>
              <a:rPr lang="en-AU" baseline="0" dirty="0"/>
              <a:t>Where </a:t>
            </a:r>
            <a:r>
              <a:rPr lang="en-AU" b="1" baseline="0" dirty="0"/>
              <a:t>P</a:t>
            </a:r>
            <a:r>
              <a:rPr lang="en-AU" baseline="0" dirty="0"/>
              <a:t> is for patient, population or the problem. Who are the patients, how would you describe them. What is the most important characteristics.</a:t>
            </a:r>
          </a:p>
          <a:p>
            <a:endParaRPr lang="en-AU" baseline="0" dirty="0"/>
          </a:p>
          <a:p>
            <a:r>
              <a:rPr lang="en-AU" b="1" baseline="0" dirty="0"/>
              <a:t>I</a:t>
            </a:r>
            <a:r>
              <a:rPr lang="en-AU" baseline="0" dirty="0"/>
              <a:t> represents is for intervention, prognostics factor or exposure. Which means what prognostic, diagnostic or preventive interventions are you considering for the patient.</a:t>
            </a:r>
          </a:p>
          <a:p>
            <a:endParaRPr lang="en-AU" baseline="0" dirty="0"/>
          </a:p>
          <a:p>
            <a:r>
              <a:rPr lang="en-AU" baseline="0" dirty="0"/>
              <a:t> </a:t>
            </a:r>
            <a:r>
              <a:rPr lang="en-AU" b="1" baseline="0" dirty="0"/>
              <a:t>C</a:t>
            </a:r>
            <a:r>
              <a:rPr lang="en-AU" baseline="0" dirty="0"/>
              <a:t> is for comparison. It the intervention be evaluated against this intervention. What are the main alternative method or diagnosis.</a:t>
            </a:r>
          </a:p>
          <a:p>
            <a:r>
              <a:rPr lang="en-AU" baseline="0" dirty="0"/>
              <a:t> some times there is a placebo,  </a:t>
            </a:r>
          </a:p>
          <a:p>
            <a:r>
              <a:rPr lang="en-AU" b="1" baseline="0" dirty="0"/>
              <a:t>O</a:t>
            </a:r>
            <a:r>
              <a:rPr lang="en-AU" baseline="0" dirty="0"/>
              <a:t> is for outcome you would like to accomplish or achieve. What do you hope to accomplish, measure, improve or affect.</a:t>
            </a:r>
          </a:p>
          <a:p>
            <a:endParaRPr lang="en-AU" baseline="0" dirty="0"/>
          </a:p>
          <a:p>
            <a:endParaRPr lang="en-AU" dirty="0"/>
          </a:p>
          <a:p>
            <a:endParaRPr lang="en-AU" dirty="0"/>
          </a:p>
        </p:txBody>
      </p:sp>
      <p:sp>
        <p:nvSpPr>
          <p:cNvPr id="4" name="Slide Number Placeholder 3"/>
          <p:cNvSpPr>
            <a:spLocks noGrp="1"/>
          </p:cNvSpPr>
          <p:nvPr>
            <p:ph type="sldNum" sz="quarter" idx="10"/>
          </p:nvPr>
        </p:nvSpPr>
        <p:spPr/>
        <p:txBody>
          <a:bodyPr/>
          <a:lstStyle/>
          <a:p>
            <a:fld id="{1495FFF6-2D3D-4212-896F-3C583728E6CF}" type="slidenum">
              <a:rPr lang="en-AU" smtClean="0"/>
              <a:t>14</a:t>
            </a:fld>
            <a:endParaRPr lang="en-AU"/>
          </a:p>
        </p:txBody>
      </p:sp>
    </p:spTree>
    <p:extLst>
      <p:ext uri="{BB962C8B-B14F-4D97-AF65-F5344CB8AC3E}">
        <p14:creationId xmlns:p14="http://schemas.microsoft.com/office/powerpoint/2010/main" val="1607190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a:t>So lets start with </a:t>
            </a:r>
            <a:r>
              <a:rPr lang="en-AU" b="1" dirty="0"/>
              <a:t>prevention</a:t>
            </a:r>
            <a:r>
              <a:rPr lang="en-AU" dirty="0"/>
              <a:t>. You can ask questions about prevention</a:t>
            </a:r>
            <a:r>
              <a:rPr lang="en-AU" baseline="0" dirty="0"/>
              <a:t> of conditional problem. For </a:t>
            </a:r>
            <a:r>
              <a:rPr lang="en-AU" baseline="0" dirty="0" err="1"/>
              <a:t>eg</a:t>
            </a:r>
            <a:r>
              <a:rPr lang="en-AU" baseline="0" dirty="0"/>
              <a:t>: </a:t>
            </a:r>
            <a:r>
              <a:rPr lang="en-AU" sz="1200" b="1" dirty="0">
                <a:solidFill>
                  <a:srgbClr val="002060"/>
                </a:solidFill>
                <a:effectLst/>
                <a:latin typeface="+mn-lt"/>
                <a:ea typeface="Calibri"/>
                <a:cs typeface="Calibri"/>
              </a:rPr>
              <a:t>How effective is Foot pumps in preventing DVT?</a:t>
            </a:r>
            <a:r>
              <a:rPr lang="en-AU" sz="1200" dirty="0">
                <a:effectLst/>
                <a:latin typeface="+mn-lt"/>
                <a:ea typeface="Calibri"/>
                <a:cs typeface="Calibri"/>
              </a:rPr>
              <a:t>  For this type</a:t>
            </a:r>
            <a:r>
              <a:rPr lang="en-AU" sz="1200" baseline="0" dirty="0">
                <a:effectLst/>
                <a:latin typeface="+mn-lt"/>
                <a:ea typeface="Calibri"/>
                <a:cs typeface="Calibri"/>
              </a:rPr>
              <a:t> of questions RCTs provides the best answer.</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aseline="0"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1" baseline="0" dirty="0">
                <a:effectLst/>
                <a:latin typeface="+mn-lt"/>
                <a:ea typeface="Calibri"/>
                <a:cs typeface="Calibri"/>
              </a:rPr>
              <a:t>Screening</a:t>
            </a:r>
            <a:r>
              <a:rPr lang="en-AU" sz="1200" baseline="0" dirty="0">
                <a:effectLst/>
                <a:latin typeface="+mn-lt"/>
                <a:ea typeface="Calibri"/>
                <a:cs typeface="Calibri"/>
              </a:rPr>
              <a:t> means testing for a problem before it causes any symptoms. A screening questions asks is there actually some benefit for people in detecting this problem early? For </a:t>
            </a:r>
            <a:r>
              <a:rPr lang="en-AU" sz="1200" b="1" dirty="0" err="1">
                <a:solidFill>
                  <a:srgbClr val="002060"/>
                </a:solidFill>
                <a:effectLst/>
                <a:latin typeface="+mn-lt"/>
                <a:ea typeface="Calibri"/>
                <a:cs typeface="Calibri"/>
              </a:rPr>
              <a:t>Eg</a:t>
            </a:r>
            <a:r>
              <a:rPr lang="en-AU" sz="1200" b="1" dirty="0">
                <a:solidFill>
                  <a:srgbClr val="002060"/>
                </a:solidFill>
                <a:effectLst/>
                <a:latin typeface="+mn-lt"/>
                <a:ea typeface="Calibri"/>
                <a:cs typeface="Calibri"/>
              </a:rPr>
              <a:t>: Is cervical cancer screening useful for women over 40yrs?</a:t>
            </a:r>
            <a:r>
              <a:rPr lang="en-AU" sz="1200" dirty="0">
                <a:effectLst/>
                <a:latin typeface="+mn-lt"/>
                <a:ea typeface="Calibri"/>
                <a:cs typeface="Calibri"/>
              </a:rPr>
              <a:t> </a:t>
            </a:r>
            <a:endParaRPr lang="en-AU" sz="1200" dirty="0">
              <a:effectLst/>
              <a:latin typeface="+mn-lt"/>
              <a:ea typeface="Calibri"/>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aseline="0"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aseline="0" dirty="0">
                <a:effectLst/>
                <a:latin typeface="+mn-lt"/>
                <a:ea typeface="Calibri"/>
                <a:cs typeface="Calibri"/>
              </a:rPr>
              <a:t>Different kinds of </a:t>
            </a:r>
            <a:r>
              <a:rPr lang="en-AU" sz="1200" b="1" baseline="0" dirty="0">
                <a:effectLst/>
                <a:latin typeface="+mn-lt"/>
                <a:ea typeface="Calibri"/>
                <a:cs typeface="Calibri"/>
              </a:rPr>
              <a:t>Diagnostic</a:t>
            </a:r>
            <a:r>
              <a:rPr lang="en-AU" sz="1200" baseline="0" dirty="0">
                <a:effectLst/>
                <a:latin typeface="+mn-lt"/>
                <a:ea typeface="Calibri"/>
                <a:cs typeface="Calibri"/>
              </a:rPr>
              <a:t> tests can identify conditions with varying degree of accuracy so you can ask questions like </a:t>
            </a:r>
            <a:r>
              <a:rPr lang="en-AU" sz="1200" b="1" dirty="0">
                <a:solidFill>
                  <a:srgbClr val="002060"/>
                </a:solidFill>
                <a:effectLst/>
                <a:latin typeface="+mn-lt"/>
                <a:ea typeface="Calibri"/>
                <a:cs typeface="Calibri"/>
              </a:rPr>
              <a:t>is audiometry more accurate than whispered voice test for detecting hearing impairment in elderly population?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dirty="0">
                <a:solidFill>
                  <a:srgbClr val="002060"/>
                </a:solidFill>
                <a:effectLst/>
                <a:latin typeface="+mn-lt"/>
                <a:ea typeface="Calibri"/>
                <a:cs typeface="Calibri"/>
              </a:rPr>
              <a:t>In addition to RCTs cohort studies are also used to examine the diagnostic accuracy.</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dirty="0">
              <a:solidFill>
                <a:srgbClr val="002060"/>
              </a:solidFill>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dirty="0">
                <a:solidFill>
                  <a:srgbClr val="002060"/>
                </a:solidFill>
                <a:effectLst/>
                <a:latin typeface="+mn-lt"/>
                <a:ea typeface="Calibri"/>
                <a:cs typeface="Calibri"/>
              </a:rPr>
              <a:t>Questions with </a:t>
            </a:r>
            <a:r>
              <a:rPr lang="en-AU" sz="1200" b="1" dirty="0">
                <a:solidFill>
                  <a:srgbClr val="002060"/>
                </a:solidFill>
                <a:effectLst/>
                <a:latin typeface="+mn-lt"/>
                <a:ea typeface="Calibri"/>
                <a:cs typeface="Calibri"/>
              </a:rPr>
              <a:t>prognosis</a:t>
            </a:r>
            <a:r>
              <a:rPr lang="en-AU" sz="1200" b="0" dirty="0">
                <a:solidFill>
                  <a:srgbClr val="002060"/>
                </a:solidFill>
                <a:effectLst/>
                <a:latin typeface="+mn-lt"/>
                <a:ea typeface="Calibri"/>
                <a:cs typeface="Calibri"/>
              </a:rPr>
              <a:t> involves studying people who have</a:t>
            </a:r>
            <a:r>
              <a:rPr lang="en-AU" sz="1200" b="0" baseline="0" dirty="0">
                <a:solidFill>
                  <a:srgbClr val="002060"/>
                </a:solidFill>
                <a:effectLst/>
                <a:latin typeface="+mn-lt"/>
                <a:ea typeface="Calibri"/>
                <a:cs typeface="Calibri"/>
              </a:rPr>
              <a:t> been already diagnosed with a condition for </a:t>
            </a:r>
            <a:r>
              <a:rPr lang="en-AU" sz="1200" b="0" baseline="0" dirty="0" err="1">
                <a:solidFill>
                  <a:srgbClr val="002060"/>
                </a:solidFill>
                <a:effectLst/>
                <a:latin typeface="+mn-lt"/>
                <a:ea typeface="Calibri"/>
                <a:cs typeface="Calibri"/>
              </a:rPr>
              <a:t>eg</a:t>
            </a:r>
            <a:r>
              <a:rPr lang="en-AU" sz="1200" b="0" baseline="0" dirty="0">
                <a:solidFill>
                  <a:srgbClr val="002060"/>
                </a:solidFill>
                <a:effectLst/>
                <a:latin typeface="+mn-lt"/>
                <a:ea typeface="Calibri"/>
                <a:cs typeface="Calibri"/>
              </a:rPr>
              <a:t>: does having a stroke increase risk of dementia in elderly people.</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baseline="0" dirty="0">
              <a:solidFill>
                <a:srgbClr val="002060"/>
              </a:solidFill>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baseline="0" dirty="0">
                <a:solidFill>
                  <a:srgbClr val="002060"/>
                </a:solidFill>
                <a:effectLst/>
                <a:latin typeface="+mn-lt"/>
                <a:ea typeface="Calibri"/>
                <a:cs typeface="Calibri"/>
              </a:rPr>
              <a:t>The i</a:t>
            </a:r>
            <a:r>
              <a:rPr lang="en-AU" sz="1200" b="1" baseline="0" dirty="0">
                <a:solidFill>
                  <a:srgbClr val="002060"/>
                </a:solidFill>
                <a:effectLst/>
                <a:latin typeface="+mn-lt"/>
                <a:ea typeface="Calibri"/>
                <a:cs typeface="Calibri"/>
              </a:rPr>
              <a:t>ncidence</a:t>
            </a:r>
            <a:r>
              <a:rPr lang="en-AU" sz="1200" b="0" baseline="0" dirty="0">
                <a:solidFill>
                  <a:srgbClr val="002060"/>
                </a:solidFill>
                <a:effectLst/>
                <a:latin typeface="+mn-lt"/>
                <a:ea typeface="Calibri"/>
                <a:cs typeface="Calibri"/>
              </a:rPr>
              <a:t> is number of new occurrence of a condition in a population over a given period of time. An incidence question ask </a:t>
            </a:r>
            <a:r>
              <a:rPr lang="en-AU" sz="1200" b="1" baseline="0" dirty="0">
                <a:solidFill>
                  <a:srgbClr val="002060"/>
                </a:solidFill>
                <a:effectLst/>
                <a:latin typeface="+mn-lt"/>
                <a:ea typeface="Calibri"/>
                <a:cs typeface="Calibri"/>
              </a:rPr>
              <a:t>what is the number of childbearing women who develop perinatal depression each year as a proposition of the entire female population under the age of 40?</a:t>
            </a:r>
            <a:endParaRPr lang="en-AU" sz="1200" b="1" dirty="0">
              <a:solidFill>
                <a:srgbClr val="002060"/>
              </a:solidFill>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900" dirty="0">
              <a:effectLst/>
              <a:latin typeface="+mn-lt"/>
              <a:ea typeface="Calibri"/>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050" b="1" dirty="0">
              <a:effectLst/>
              <a:latin typeface="+mn-lt"/>
              <a:ea typeface="Calibri"/>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1" dirty="0">
                <a:effectLst/>
                <a:latin typeface="+mn-lt"/>
                <a:ea typeface="Calibri"/>
                <a:cs typeface="Calibri"/>
              </a:rPr>
              <a:t> a prevalence- </a:t>
            </a:r>
            <a:r>
              <a:rPr lang="en-AU" sz="1200" dirty="0">
                <a:effectLst/>
                <a:latin typeface="+mn-lt"/>
                <a:ea typeface="Calibri"/>
                <a:cs typeface="Calibri"/>
              </a:rPr>
              <a:t>What proportion of the population is currently living with this problem? </a:t>
            </a:r>
            <a:r>
              <a:rPr lang="en-AU" sz="1200" dirty="0" err="1">
                <a:effectLst/>
                <a:latin typeface="+mn-lt"/>
                <a:ea typeface="Calibri"/>
                <a:cs typeface="Calibri"/>
              </a:rPr>
              <a:t>Eg</a:t>
            </a:r>
            <a:r>
              <a:rPr lang="en-AU" sz="1200" dirty="0">
                <a:effectLst/>
                <a:latin typeface="+mn-lt"/>
                <a:ea typeface="Calibri"/>
                <a:cs typeface="Calibri"/>
              </a:rPr>
              <a:t>: </a:t>
            </a:r>
            <a:r>
              <a:rPr lang="en-AU" sz="1200" b="1" dirty="0">
                <a:effectLst/>
                <a:latin typeface="+mn-lt"/>
                <a:ea typeface="Calibri"/>
                <a:cs typeface="Calibri"/>
              </a:rPr>
              <a:t>how many childbearing women under 40are living with depression today in Maldives?</a:t>
            </a:r>
            <a:endParaRPr lang="en-AU" sz="1050" b="1" dirty="0">
              <a:effectLst/>
              <a:latin typeface="+mn-lt"/>
              <a:ea typeface="Calibri"/>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a:effectLst/>
                <a:latin typeface="+mn-lt"/>
                <a:ea typeface="Calibri"/>
                <a:cs typeface="Calibri"/>
              </a:rPr>
              <a:t> </a:t>
            </a:r>
            <a:endParaRPr lang="en-AU" sz="1200" dirty="0">
              <a:effectLst/>
              <a:latin typeface="+mn-lt"/>
              <a:ea typeface="Calibri"/>
              <a:cs typeface="Times New Roman"/>
            </a:endParaRP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15</a:t>
            </a:fld>
            <a:endParaRPr lang="en-AU" dirty="0"/>
          </a:p>
        </p:txBody>
      </p:sp>
    </p:spTree>
    <p:extLst>
      <p:ext uri="{BB962C8B-B14F-4D97-AF65-F5344CB8AC3E}">
        <p14:creationId xmlns:p14="http://schemas.microsoft.com/office/powerpoint/2010/main" val="3627226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a:effectLst/>
                <a:latin typeface="+mn-lt"/>
                <a:ea typeface="Calibri"/>
                <a:cs typeface="Calibri"/>
              </a:rPr>
              <a:t>How well a treatment or other intervention</a:t>
            </a:r>
            <a:r>
              <a:rPr lang="en-AU" sz="1200" baseline="0" dirty="0">
                <a:effectLst/>
                <a:latin typeface="+mn-lt"/>
                <a:ea typeface="Calibri"/>
                <a:cs typeface="Calibri"/>
              </a:rPr>
              <a:t> works is a </a:t>
            </a:r>
            <a:r>
              <a:rPr lang="en-AU" sz="1200" b="1" baseline="0" dirty="0">
                <a:effectLst/>
                <a:latin typeface="+mn-lt"/>
                <a:ea typeface="Calibri"/>
                <a:cs typeface="Calibri"/>
              </a:rPr>
              <a:t>therapy question</a:t>
            </a:r>
            <a:r>
              <a:rPr lang="en-AU" sz="1200" baseline="0" dirty="0">
                <a:effectLst/>
                <a:latin typeface="+mn-lt"/>
                <a:ea typeface="Calibri"/>
                <a:cs typeface="Calibri"/>
              </a:rPr>
              <a:t>. This can apply to a drug, surgery , exercise or any other healthcare intervention. </a:t>
            </a:r>
            <a:r>
              <a:rPr lang="en-AU" sz="1200" baseline="0" dirty="0" err="1">
                <a:effectLst/>
                <a:latin typeface="+mn-lt"/>
                <a:ea typeface="Calibri"/>
                <a:cs typeface="Calibri"/>
              </a:rPr>
              <a:t>Eg</a:t>
            </a:r>
            <a:r>
              <a:rPr lang="en-AU" sz="1200" baseline="0" dirty="0">
                <a:effectLst/>
                <a:latin typeface="+mn-lt"/>
                <a:ea typeface="Calibri"/>
                <a:cs typeface="Calibri"/>
              </a:rPr>
              <a:t>: how well hysterectomy work as supposed to using a drug to shut down ovarian function to control abnormal endometric bleeding.</a:t>
            </a:r>
            <a:endParaRPr lang="en-AU" sz="1200"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050" dirty="0">
              <a:effectLst/>
              <a:latin typeface="+mn-lt"/>
              <a:ea typeface="Calibri"/>
              <a:cs typeface="Times New Roman"/>
            </a:endParaRPr>
          </a:p>
          <a:p>
            <a:endParaRPr lang="en-AU" dirty="0"/>
          </a:p>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a:effectLst/>
                <a:latin typeface="+mn-lt"/>
                <a:ea typeface="Calibri"/>
                <a:cs typeface="Calibri"/>
              </a:rPr>
              <a:t>Question</a:t>
            </a:r>
            <a:r>
              <a:rPr lang="en-AU" sz="1200" baseline="0" dirty="0">
                <a:effectLst/>
                <a:latin typeface="+mn-lt"/>
                <a:ea typeface="Calibri"/>
                <a:cs typeface="Calibri"/>
              </a:rPr>
              <a:t> of </a:t>
            </a:r>
            <a:r>
              <a:rPr lang="en-AU" sz="1200" dirty="0">
                <a:effectLst/>
                <a:latin typeface="+mn-lt"/>
                <a:ea typeface="Calibri"/>
                <a:cs typeface="Calibri"/>
              </a:rPr>
              <a:t> </a:t>
            </a:r>
            <a:r>
              <a:rPr lang="en-AU" sz="1200" dirty="0" err="1">
                <a:effectLst/>
                <a:latin typeface="+mn-lt"/>
                <a:ea typeface="Calibri"/>
                <a:cs typeface="Calibri"/>
              </a:rPr>
              <a:t>Etiology</a:t>
            </a:r>
            <a:r>
              <a:rPr lang="en-AU" sz="1200" dirty="0">
                <a:effectLst/>
                <a:latin typeface="+mn-lt"/>
                <a:ea typeface="Calibri"/>
                <a:cs typeface="Calibri"/>
              </a:rPr>
              <a:t> examines the cause of the problem. An </a:t>
            </a:r>
            <a:r>
              <a:rPr lang="en-AU" sz="1200" dirty="0" err="1">
                <a:effectLst/>
                <a:latin typeface="+mn-lt"/>
                <a:ea typeface="Calibri"/>
                <a:cs typeface="Calibri"/>
              </a:rPr>
              <a:t>etiology</a:t>
            </a:r>
            <a:r>
              <a:rPr lang="en-AU" sz="1200" dirty="0">
                <a:effectLst/>
                <a:latin typeface="+mn-lt"/>
                <a:ea typeface="Calibri"/>
                <a:cs typeface="Calibri"/>
              </a:rPr>
              <a:t> question might be </a:t>
            </a:r>
            <a:r>
              <a:rPr lang="en-AU" sz="1200" b="1" dirty="0">
                <a:effectLst/>
                <a:latin typeface="+mn-lt"/>
                <a:ea typeface="Calibri"/>
                <a:cs typeface="Calibri"/>
              </a:rPr>
              <a:t>what environmental</a:t>
            </a:r>
            <a:r>
              <a:rPr lang="en-AU" sz="1200" b="1" baseline="0" dirty="0">
                <a:effectLst/>
                <a:latin typeface="+mn-lt"/>
                <a:ea typeface="Calibri"/>
                <a:cs typeface="Calibri"/>
              </a:rPr>
              <a:t> exposures apart from smoking increase the risk of cancer in Male smokers.</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b="1" baseline="0" dirty="0">
                <a:effectLst/>
                <a:latin typeface="+mn-lt"/>
                <a:ea typeface="Calibri"/>
                <a:cs typeface="Calibri"/>
              </a:rPr>
              <a:t>in </a:t>
            </a:r>
            <a:r>
              <a:rPr lang="en-AU" sz="1200" b="0" baseline="0" dirty="0">
                <a:effectLst/>
                <a:latin typeface="+mn-lt"/>
                <a:ea typeface="Calibri"/>
                <a:cs typeface="Calibri"/>
              </a:rPr>
              <a:t>cohort study the researcher will follow up with or without exposure over time to see if they got disease or not.</a:t>
            </a:r>
            <a:endParaRPr lang="en-AU" sz="1200" b="1" baseline="0"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1"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050" dirty="0">
                <a:effectLst/>
                <a:latin typeface="+mn-lt"/>
                <a:ea typeface="Calibri"/>
                <a:cs typeface="Calibri"/>
              </a:rPr>
              <a:t> and finally Harm</a:t>
            </a:r>
            <a:r>
              <a:rPr lang="en-AU" sz="1050" baseline="0" dirty="0">
                <a:effectLst/>
                <a:latin typeface="+mn-lt"/>
                <a:ea typeface="Calibri"/>
                <a:cs typeface="Calibri"/>
              </a:rPr>
              <a:t> : </a:t>
            </a:r>
            <a:r>
              <a:rPr lang="en-AU" sz="1050" dirty="0">
                <a:effectLst/>
                <a:latin typeface="+mn-lt"/>
                <a:ea typeface="Calibri"/>
                <a:cs typeface="Calibri"/>
              </a:rPr>
              <a:t>Will there be any negative effects (of an intervention)? </a:t>
            </a:r>
            <a:r>
              <a:rPr lang="en-AU" sz="1050" dirty="0" err="1">
                <a:effectLst/>
                <a:latin typeface="+mn-lt"/>
                <a:ea typeface="Calibri"/>
                <a:cs typeface="Calibri"/>
              </a:rPr>
              <a:t>Eg</a:t>
            </a:r>
            <a:r>
              <a:rPr lang="en-AU" sz="1050" dirty="0">
                <a:effectLst/>
                <a:latin typeface="+mn-lt"/>
                <a:ea typeface="Calibri"/>
                <a:cs typeface="Calibri"/>
              </a:rPr>
              <a:t>: does combine MMR leads to increase risk of autism compared with separate vaccines given at different</a:t>
            </a:r>
            <a:r>
              <a:rPr lang="en-AU" sz="1050" baseline="0" dirty="0">
                <a:effectLst/>
                <a:latin typeface="+mn-lt"/>
                <a:ea typeface="Calibri"/>
                <a:cs typeface="Calibri"/>
              </a:rPr>
              <a:t> times?</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900" dirty="0">
              <a:effectLst/>
              <a:latin typeface="+mn-lt"/>
              <a:ea typeface="Calibri"/>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baseline="0" dirty="0">
              <a:solidFill>
                <a:srgbClr val="002060"/>
              </a:solidFill>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aseline="0" dirty="0">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dirty="0">
              <a:effectLst/>
              <a:latin typeface="+mn-lt"/>
              <a:ea typeface="Calibri"/>
              <a:cs typeface="Times New Roman"/>
            </a:endParaRP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16</a:t>
            </a:fld>
            <a:endParaRPr lang="en-AU" dirty="0"/>
          </a:p>
        </p:txBody>
      </p:sp>
    </p:spTree>
    <p:extLst>
      <p:ext uri="{BB962C8B-B14F-4D97-AF65-F5344CB8AC3E}">
        <p14:creationId xmlns:p14="http://schemas.microsoft.com/office/powerpoint/2010/main" val="3627226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Now lets look at some examples a d see how the PICO model can help to identify the key components  in these clinical questions.</a:t>
            </a:r>
          </a:p>
          <a:p>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fld id="{1495FFF6-2D3D-4212-896F-3C583728E6CF}" type="slidenum">
              <a:rPr lang="en-AU" smtClean="0"/>
              <a:t>17</a:t>
            </a:fld>
            <a:endParaRPr lang="en-AU"/>
          </a:p>
        </p:txBody>
      </p:sp>
    </p:spTree>
    <p:extLst>
      <p:ext uri="{BB962C8B-B14F-4D97-AF65-F5344CB8AC3E}">
        <p14:creationId xmlns:p14="http://schemas.microsoft.com/office/powerpoint/2010/main" val="14576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18</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lets see</a:t>
            </a:r>
            <a:r>
              <a:rPr lang="en-AU" baseline="0" dirty="0"/>
              <a:t> what we have got here.</a:t>
            </a: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20</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a:solidFill>
                  <a:schemeClr val="bg1"/>
                </a:solidFill>
              </a:rPr>
              <a:t>Next</a:t>
            </a:r>
            <a:r>
              <a:rPr lang="en-AU" sz="1200" baseline="0" dirty="0">
                <a:solidFill>
                  <a:schemeClr val="bg1"/>
                </a:solidFill>
              </a:rPr>
              <a:t> we will be talking about </a:t>
            </a:r>
            <a:r>
              <a:rPr lang="en-AU" sz="1200" dirty="0">
                <a:solidFill>
                  <a:schemeClr val="bg1"/>
                </a:solidFill>
              </a:rPr>
              <a:t>HIERARCHY OF EVIDENCE &amp; DIFFERENT STUDY DESIGNS</a:t>
            </a:r>
            <a:endParaRPr lang="en-AU" sz="1200" b="1" dirty="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21</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First question is </a:t>
            </a:r>
            <a:r>
              <a:rPr lang="en-AU" dirty="0" err="1"/>
              <a:t>is</a:t>
            </a:r>
            <a:r>
              <a:rPr lang="en-AU" dirty="0"/>
              <a:t> all information</a:t>
            </a:r>
            <a:r>
              <a:rPr lang="en-AU" baseline="0" dirty="0"/>
              <a:t> treated equally.</a:t>
            </a:r>
            <a:endParaRPr lang="en-AU" dirty="0"/>
          </a:p>
        </p:txBody>
      </p:sp>
      <p:sp>
        <p:nvSpPr>
          <p:cNvPr id="4" name="Slide Number Placeholder 3"/>
          <p:cNvSpPr>
            <a:spLocks noGrp="1"/>
          </p:cNvSpPr>
          <p:nvPr>
            <p:ph type="sldNum" sz="quarter" idx="10"/>
          </p:nvPr>
        </p:nvSpPr>
        <p:spPr/>
        <p:txBody>
          <a:bodyPr/>
          <a:lstStyle/>
          <a:p>
            <a:fld id="{1495FFF6-2D3D-4212-896F-3C583728E6CF}" type="slidenum">
              <a:rPr lang="en-AU" smtClean="0"/>
              <a:t>22</a:t>
            </a:fld>
            <a:endParaRPr lang="en-AU"/>
          </a:p>
        </p:txBody>
      </p:sp>
    </p:spTree>
    <p:extLst>
      <p:ext uri="{BB962C8B-B14F-4D97-AF65-F5344CB8AC3E}">
        <p14:creationId xmlns:p14="http://schemas.microsoft.com/office/powerpoint/2010/main" val="1310702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Unfortunately not. In this we can see several</a:t>
            </a:r>
            <a:r>
              <a:rPr lang="en-AU" baseline="0" dirty="0"/>
              <a:t> studies that are considered as evidence-based. As we move up the pyramid  the level of evidence increase and the amount of articles using that time of studies decreases. So there are few meta analysis than qualitative studies.</a:t>
            </a:r>
          </a:p>
          <a:p>
            <a:endParaRPr lang="en-AU" baseline="0" dirty="0"/>
          </a:p>
          <a:p>
            <a:r>
              <a:rPr lang="en-AU" sz="1200" kern="1200" dirty="0">
                <a:solidFill>
                  <a:schemeClr val="tx1"/>
                </a:solidFill>
                <a:effectLst/>
                <a:latin typeface="+mn-lt"/>
                <a:ea typeface="+mn-ea"/>
                <a:cs typeface="+mn-cs"/>
              </a:rPr>
              <a:t>The pyramid serves as a guideline to the hierarchy of study design. You may not always find the highest level of study to answer your question. In the absence of the best evidence, you then need to consider moving down the pyramid.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So lets go</a:t>
            </a:r>
            <a:r>
              <a:rPr lang="en-AU" sz="1200" kern="1200" baseline="0" dirty="0">
                <a:solidFill>
                  <a:schemeClr val="tx1"/>
                </a:solidFill>
                <a:effectLst/>
                <a:latin typeface="+mn-lt"/>
                <a:ea typeface="+mn-ea"/>
                <a:cs typeface="+mn-cs"/>
              </a:rPr>
              <a:t> through one by one</a:t>
            </a:r>
            <a:endParaRPr lang="en-AU" sz="2400" dirty="0"/>
          </a:p>
          <a:p>
            <a:pPr lvl="3"/>
            <a:endParaRPr lang="en-AU" sz="2400" dirty="0"/>
          </a:p>
        </p:txBody>
      </p:sp>
      <p:sp>
        <p:nvSpPr>
          <p:cNvPr id="4" name="Slide Number Placeholder 3"/>
          <p:cNvSpPr>
            <a:spLocks noGrp="1"/>
          </p:cNvSpPr>
          <p:nvPr>
            <p:ph type="sldNum" sz="quarter" idx="10"/>
          </p:nvPr>
        </p:nvSpPr>
        <p:spPr/>
        <p:txBody>
          <a:bodyPr/>
          <a:lstStyle/>
          <a:p>
            <a:fld id="{1495FFF6-2D3D-4212-896F-3C583728E6CF}" type="slidenum">
              <a:rPr lang="en-AU" smtClean="0"/>
              <a:t>23</a:t>
            </a:fld>
            <a:endParaRPr lang="en-AU"/>
          </a:p>
        </p:txBody>
      </p:sp>
    </p:spTree>
    <p:extLst>
      <p:ext uri="{BB962C8B-B14F-4D97-AF65-F5344CB8AC3E}">
        <p14:creationId xmlns:p14="http://schemas.microsoft.com/office/powerpoint/2010/main" val="1403871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A </a:t>
            </a:r>
            <a:r>
              <a:rPr lang="en-AU" sz="1200" b="1" kern="1200" dirty="0">
                <a:solidFill>
                  <a:schemeClr val="tx1"/>
                </a:solidFill>
                <a:effectLst/>
                <a:latin typeface="+mn-lt"/>
                <a:ea typeface="+mn-ea"/>
                <a:cs typeface="+mn-cs"/>
              </a:rPr>
              <a:t>Meta-analysis</a:t>
            </a:r>
            <a:r>
              <a:rPr lang="en-AU" sz="1200" kern="1200" dirty="0">
                <a:solidFill>
                  <a:schemeClr val="tx1"/>
                </a:solidFill>
                <a:effectLst/>
                <a:latin typeface="+mn-lt"/>
                <a:ea typeface="+mn-ea"/>
                <a:cs typeface="+mn-cs"/>
              </a:rPr>
              <a:t> will thoroughly examine a number of valid studies on a topic and combine the results using accepted statistical methodology to report the results as if it were one large study. The Cochrane Collaboration has done a lot of work in the areas of systematic reviews and meta-analysis.</a:t>
            </a:r>
          </a:p>
          <a:p>
            <a:endParaRPr lang="en-AU"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Systematic Reviews</a:t>
            </a:r>
            <a:r>
              <a:rPr lang="en-AU" sz="1200" kern="1200" dirty="0">
                <a:solidFill>
                  <a:schemeClr val="tx1"/>
                </a:solidFill>
                <a:effectLst/>
                <a:latin typeface="+mn-lt"/>
                <a:ea typeface="+mn-ea"/>
                <a:cs typeface="+mn-cs"/>
              </a:rPr>
              <a:t> usually focus on a clinical topic and answer a specific question. An extensive literature search is conducted to identify studies with sound methodology. The studies are reviewed, assessed, and the results summarized according to the predetermined criteria of the review question. </a:t>
            </a:r>
            <a:br>
              <a:rPr lang="en-AU" sz="1200" kern="1200" dirty="0">
                <a:solidFill>
                  <a:schemeClr val="tx1"/>
                </a:solidFill>
                <a:effectLst/>
                <a:latin typeface="+mn-lt"/>
                <a:ea typeface="+mn-ea"/>
                <a:cs typeface="+mn-cs"/>
              </a:rPr>
            </a:br>
            <a:br>
              <a:rPr lang="en-AU" sz="1200" kern="1200" dirty="0">
                <a:solidFill>
                  <a:schemeClr val="tx1"/>
                </a:solidFill>
                <a:effectLst/>
                <a:latin typeface="+mn-lt"/>
                <a:ea typeface="+mn-ea"/>
                <a:cs typeface="+mn-cs"/>
              </a:rPr>
            </a:br>
            <a:br>
              <a:rPr lang="en-AU" sz="1200" kern="1200" dirty="0">
                <a:solidFill>
                  <a:schemeClr val="tx1"/>
                </a:solidFill>
                <a:effectLst/>
                <a:latin typeface="+mn-lt"/>
                <a:ea typeface="+mn-ea"/>
                <a:cs typeface="+mn-cs"/>
              </a:rPr>
            </a:br>
            <a:r>
              <a:rPr lang="en-AU" sz="1200" b="1" dirty="0"/>
              <a:t>RCTs:  </a:t>
            </a:r>
            <a:r>
              <a:rPr lang="en-AU" sz="1200" dirty="0"/>
              <a:t>Is a clinical trial which examines the effect of specific outcome measures, where the effect of treatment is examined by comparing the treatment group with at least one control group. The treatment group may be trailing a drug, device or procedure. Control measures include placebos, active medicine and no treatment. Randomization is done using mathematical techniques such as random number tables.</a:t>
            </a: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24</a:t>
            </a:fld>
            <a:endParaRPr lang="en-AU" dirty="0"/>
          </a:p>
        </p:txBody>
      </p:sp>
    </p:spTree>
    <p:extLst>
      <p:ext uri="{BB962C8B-B14F-4D97-AF65-F5344CB8AC3E}">
        <p14:creationId xmlns:p14="http://schemas.microsoft.com/office/powerpoint/2010/main" val="2019480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Cohort studies</a:t>
            </a:r>
            <a:r>
              <a:rPr lang="en-AU" sz="1200" kern="1200" dirty="0">
                <a:solidFill>
                  <a:schemeClr val="tx1"/>
                </a:solidFill>
                <a:effectLst/>
                <a:latin typeface="+mn-lt"/>
                <a:ea typeface="+mn-ea"/>
                <a:cs typeface="+mn-cs"/>
              </a:rPr>
              <a:t> take a large population who are already taking a particular treatment or have an exposure, follow them forward over time, and then compare them for outcomes with a similar group that has not been affected by the treatment or exposure being studied. Cohort studies are observational and not as reliable as randomized controlled studies, since the two groups may differ in ways other than in the variable under study. </a:t>
            </a:r>
            <a:r>
              <a:rPr lang="en-AU" sz="1200" b="1" kern="1200" dirty="0">
                <a:solidFill>
                  <a:schemeClr val="tx1"/>
                </a:solidFill>
                <a:effectLst/>
                <a:latin typeface="+mn-lt"/>
                <a:ea typeface="+mn-ea"/>
                <a:cs typeface="+mn-cs"/>
              </a:rPr>
              <a:t>A cohort study starts with the exposure and follows patients forward to an outcome</a:t>
            </a: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25</a:t>
            </a:fld>
            <a:endParaRPr lang="en-AU" dirty="0"/>
          </a:p>
        </p:txBody>
      </p:sp>
    </p:spTree>
    <p:extLst>
      <p:ext uri="{BB962C8B-B14F-4D97-AF65-F5344CB8AC3E}">
        <p14:creationId xmlns:p14="http://schemas.microsoft.com/office/powerpoint/2010/main" val="3099091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29</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30</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So lets begin by explaining the broad elements of critical appraisal and then move on to demonstrate  how to read and interpret  the elements of research article.</a:t>
            </a:r>
          </a:p>
          <a:p>
            <a:endParaRPr lang="en-AU"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21283C4-F7F6-4D8A-A004-69D76143F48F}" type="slidenum">
              <a:rPr lang="en-AU" smtClean="0"/>
              <a:t>31</a:t>
            </a:fld>
            <a:endParaRPr lang="en-AU" dirty="0"/>
          </a:p>
        </p:txBody>
      </p:sp>
    </p:spTree>
    <p:extLst>
      <p:ext uri="{BB962C8B-B14F-4D97-AF65-F5344CB8AC3E}">
        <p14:creationId xmlns:p14="http://schemas.microsoft.com/office/powerpoint/2010/main" val="40808073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According to Cochrane</a:t>
            </a:r>
            <a:r>
              <a:rPr lang="en-AU" baseline="0" dirty="0"/>
              <a:t> glossary critical appraisal is </a:t>
            </a:r>
            <a:r>
              <a:rPr lang="en-AU" dirty="0"/>
              <a:t>The process of assessing and interpreting evidence by systematically considering its validity results and relevance.” </a:t>
            </a:r>
          </a:p>
          <a:p>
            <a:pPr marL="0" marR="0" indent="0" algn="l" defTabSz="914400" rtl="0" eaLnBrk="1" fontAlgn="auto" latinLnBrk="0" hangingPunct="1">
              <a:lnSpc>
                <a:spcPct val="100000"/>
              </a:lnSpc>
              <a:spcBef>
                <a:spcPts val="0"/>
              </a:spcBef>
              <a:spcAft>
                <a:spcPts val="0"/>
              </a:spcAft>
              <a:buClrTx/>
              <a:buSzTx/>
              <a:buFontTx/>
              <a:buNone/>
              <a:tabLst/>
              <a:defRPr/>
            </a:pPr>
            <a:r>
              <a:rPr lang="en-AU" dirty="0"/>
              <a:t>Critical appraisal require</a:t>
            </a:r>
            <a:r>
              <a:rPr lang="en-AU" baseline="0" dirty="0"/>
              <a:t> m</a:t>
            </a:r>
            <a:r>
              <a:rPr lang="en-AU" dirty="0"/>
              <a:t>oving beyond unquestioning acceptance of research findings reported in media.</a:t>
            </a:r>
          </a:p>
          <a:p>
            <a:pPr>
              <a:buFont typeface="Wingdings" pitchFamily="2" charset="2"/>
              <a:buNone/>
            </a:pPr>
            <a:r>
              <a:rPr lang="en-AU" dirty="0"/>
              <a:t>And adopting a questioning attitude towards research.</a:t>
            </a:r>
          </a:p>
          <a:p>
            <a:pPr marL="0" indent="0">
              <a:buNone/>
            </a:pPr>
            <a:endParaRPr lang="en-AU" sz="900" dirty="0">
              <a:solidFill>
                <a:schemeClr val="tx2">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32</a:t>
            </a:fld>
            <a:endParaRPr lang="en-AU" dirty="0"/>
          </a:p>
        </p:txBody>
      </p:sp>
    </p:spTree>
    <p:extLst>
      <p:ext uri="{BB962C8B-B14F-4D97-AF65-F5344CB8AC3E}">
        <p14:creationId xmlns:p14="http://schemas.microsoft.com/office/powerpoint/2010/main" val="1200794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ffectLst/>
              </a:rPr>
              <a:t>Critical appraisal is</a:t>
            </a:r>
            <a:r>
              <a:rPr lang="en-AU" baseline="0" dirty="0">
                <a:effectLst/>
              </a:rPr>
              <a:t> important because</a:t>
            </a:r>
          </a:p>
          <a:p>
            <a:r>
              <a:rPr lang="en-AU" dirty="0">
                <a:effectLst/>
              </a:rPr>
              <a:t>ensures a comprehensive assessment of the whole paper</a:t>
            </a:r>
          </a:p>
          <a:p>
            <a:r>
              <a:rPr lang="en-AU" dirty="0">
                <a:effectLst/>
              </a:rPr>
              <a:t>allows you to identify the strengths and weaknesses of a piece of research</a:t>
            </a:r>
          </a:p>
          <a:p>
            <a:r>
              <a:rPr lang="en-AU" dirty="0">
                <a:effectLst/>
              </a:rPr>
              <a:t>develops an improved understanding of the research methodology used to conduct the research</a:t>
            </a:r>
          </a:p>
          <a:p>
            <a:r>
              <a:rPr lang="en-AU" dirty="0">
                <a:effectLst/>
              </a:rPr>
              <a:t>allows you to relate the published research to your local situation</a:t>
            </a:r>
          </a:p>
          <a:p>
            <a:r>
              <a:rPr lang="en-AU" dirty="0">
                <a:effectLst/>
              </a:rPr>
              <a:t>enables you to identify any bias in the research</a:t>
            </a:r>
          </a:p>
          <a:p>
            <a:r>
              <a:rPr lang="en-AU" dirty="0">
                <a:effectLst/>
              </a:rPr>
              <a:t>facilitates the implementation of effective interventions in your clinical practice</a:t>
            </a: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33</a:t>
            </a:fld>
            <a:endParaRPr lang="en-AU" dirty="0"/>
          </a:p>
        </p:txBody>
      </p:sp>
    </p:spTree>
    <p:extLst>
      <p:ext uri="{BB962C8B-B14F-4D97-AF65-F5344CB8AC3E}">
        <p14:creationId xmlns:p14="http://schemas.microsoft.com/office/powerpoint/2010/main" val="1012392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lets look at the elements of a research article. It is useful to know that most of research articles follow</a:t>
            </a:r>
            <a:r>
              <a:rPr lang="en-AU" baseline="0" dirty="0"/>
              <a:t> the same general format. These are the abstract. The background and rationale for research, research method including the statistical analysis, results of the study, discussion of the study findings, and the references to relate study. At the end or beginning of the article you should always look for the information about how the study was funded and potential conflicts of interests by the authors. We will go through these one by one before we read these papers.</a:t>
            </a: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34</a:t>
            </a:fld>
            <a:endParaRPr lang="en-AU" dirty="0"/>
          </a:p>
        </p:txBody>
      </p:sp>
    </p:spTree>
    <p:extLst>
      <p:ext uri="{BB962C8B-B14F-4D97-AF65-F5344CB8AC3E}">
        <p14:creationId xmlns:p14="http://schemas.microsoft.com/office/powerpoint/2010/main" val="34626930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ffectLst/>
              </a:rPr>
              <a:t>The process of critical appraisal can be very time consuming. It requires you to carefully read the whole article, especially the research methodology and statistical analysis - not just the "easy" bits like the introduction, results and conclusion sections!</a:t>
            </a:r>
          </a:p>
          <a:p>
            <a:endParaRPr lang="en-AU" dirty="0">
              <a:effectLst/>
            </a:endParaRPr>
          </a:p>
          <a:p>
            <a:pPr marL="0" indent="0">
              <a:buNone/>
            </a:pPr>
            <a:r>
              <a:rPr lang="en-AU" dirty="0"/>
              <a:t>There are three basic questions that need to be answered for every type of study: </a:t>
            </a:r>
          </a:p>
          <a:p>
            <a:r>
              <a:rPr lang="en-AU" dirty="0"/>
              <a:t>Are the results of the study valid? </a:t>
            </a:r>
          </a:p>
          <a:p>
            <a:r>
              <a:rPr lang="en-AU" dirty="0"/>
              <a:t>What are the results? </a:t>
            </a:r>
          </a:p>
          <a:p>
            <a:r>
              <a:rPr lang="en-AU" dirty="0"/>
              <a:t>Will the results help in caring for my patient? </a:t>
            </a: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35</a:t>
            </a:fld>
            <a:endParaRPr lang="en-AU" dirty="0"/>
          </a:p>
        </p:txBody>
      </p:sp>
    </p:spTree>
    <p:extLst>
      <p:ext uri="{BB962C8B-B14F-4D97-AF65-F5344CB8AC3E}">
        <p14:creationId xmlns:p14="http://schemas.microsoft.com/office/powerpoint/2010/main" val="3000510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a:t>Here is an article that examine the effectiveness of arthroscopic knee surgery  for arthritis.. You will find the article and the critical appraisal tool in your folder. So in groups do the critical appraisal of the article.  </a:t>
            </a:r>
          </a:p>
        </p:txBody>
      </p:sp>
      <p:sp>
        <p:nvSpPr>
          <p:cNvPr id="4" name="Slide Number Placeholder 3"/>
          <p:cNvSpPr>
            <a:spLocks noGrp="1"/>
          </p:cNvSpPr>
          <p:nvPr>
            <p:ph type="sldNum" sz="quarter" idx="10"/>
          </p:nvPr>
        </p:nvSpPr>
        <p:spPr/>
        <p:txBody>
          <a:bodyPr/>
          <a:lstStyle/>
          <a:p>
            <a:fld id="{221283C4-F7F6-4D8A-A004-69D76143F48F}" type="slidenum">
              <a:rPr lang="en-AU" smtClean="0"/>
              <a:t>36</a:t>
            </a:fld>
            <a:endParaRPr lang="en-AU" dirty="0"/>
          </a:p>
        </p:txBody>
      </p:sp>
    </p:spTree>
    <p:extLst>
      <p:ext uri="{BB962C8B-B14F-4D97-AF65-F5344CB8AC3E}">
        <p14:creationId xmlns:p14="http://schemas.microsoft.com/office/powerpoint/2010/main" val="3641340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Once a critical appraisal has been conducted and it is determined that a practice is backed</a:t>
            </a:r>
          </a:p>
          <a:p>
            <a:r>
              <a:rPr lang="en-AU" sz="1200" b="0" i="0" u="none" strike="noStrike" kern="1200" baseline="0" dirty="0">
                <a:solidFill>
                  <a:schemeClr val="tx1"/>
                </a:solidFill>
                <a:latin typeface="+mn-lt"/>
                <a:ea typeface="+mn-ea"/>
                <a:cs typeface="+mn-cs"/>
              </a:rPr>
              <a:t>by rigorous evidence, then the practice must be weighed against criteria regarding its theoretical soundness,</a:t>
            </a:r>
          </a:p>
          <a:p>
            <a:r>
              <a:rPr lang="en-AU" sz="1200" b="0" i="0" u="none" strike="noStrike" kern="1200" baseline="0" dirty="0">
                <a:solidFill>
                  <a:schemeClr val="tx1"/>
                </a:solidFill>
                <a:latin typeface="+mn-lt"/>
                <a:ea typeface="+mn-ea"/>
                <a:cs typeface="+mn-cs"/>
              </a:rPr>
              <a:t>clinical support, acceptance within the field, potential for harm, documentation, and empirical support.</a:t>
            </a:r>
          </a:p>
          <a:p>
            <a:r>
              <a:rPr lang="en-AU" sz="1200" b="0" i="0" u="none" strike="noStrike" kern="1200" baseline="0" dirty="0">
                <a:solidFill>
                  <a:schemeClr val="tx1"/>
                </a:solidFill>
                <a:latin typeface="+mn-lt"/>
                <a:ea typeface="+mn-ea"/>
                <a:cs typeface="+mn-cs"/>
              </a:rPr>
              <a:t>However, in the absence of rigorous evidence, practical considerations must be </a:t>
            </a:r>
            <a:r>
              <a:rPr lang="en-AU" sz="1200" b="0" i="0" u="none" strike="noStrike" kern="1200" baseline="0" dirty="0" err="1">
                <a:solidFill>
                  <a:schemeClr val="tx1"/>
                </a:solidFill>
                <a:latin typeface="+mn-lt"/>
                <a:ea typeface="+mn-ea"/>
                <a:cs typeface="+mn-cs"/>
              </a:rPr>
              <a:t>utlized</a:t>
            </a:r>
            <a:r>
              <a:rPr lang="en-AU" sz="1200" b="0" i="0" u="none" strike="noStrike" kern="1200" baseline="0" dirty="0">
                <a:solidFill>
                  <a:schemeClr val="tx1"/>
                </a:solidFill>
                <a:latin typeface="+mn-lt"/>
                <a:ea typeface="+mn-ea"/>
                <a:cs typeface="+mn-cs"/>
              </a:rPr>
              <a:t>.</a:t>
            </a: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37</a:t>
            </a:fld>
            <a:endParaRPr lang="en-AU" dirty="0"/>
          </a:p>
        </p:txBody>
      </p:sp>
    </p:spTree>
    <p:extLst>
      <p:ext uri="{BB962C8B-B14F-4D97-AF65-F5344CB8AC3E}">
        <p14:creationId xmlns:p14="http://schemas.microsoft.com/office/powerpoint/2010/main" val="16524663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38</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You should always remember</a:t>
            </a:r>
            <a:r>
              <a:rPr lang="en-AU" baseline="0" dirty="0"/>
              <a:t> that </a:t>
            </a:r>
          </a:p>
          <a:p>
            <a:pPr lvl="3">
              <a:lnSpc>
                <a:spcPct val="150000"/>
              </a:lnSpc>
              <a:buFont typeface="Arial" pitchFamily="34" charset="0"/>
              <a:buChar char="•"/>
            </a:pPr>
            <a:r>
              <a:rPr lang="en-AU" sz="2400" dirty="0"/>
              <a:t>Behaviour change is challenging</a:t>
            </a:r>
          </a:p>
          <a:p>
            <a:pPr lvl="3">
              <a:lnSpc>
                <a:spcPct val="150000"/>
              </a:lnSpc>
              <a:buFont typeface="Arial" pitchFamily="34" charset="0"/>
              <a:buChar char="•"/>
            </a:pPr>
            <a:r>
              <a:rPr lang="en-AU" sz="2400" dirty="0"/>
              <a:t>Uptake of evidence is a slow process</a:t>
            </a:r>
          </a:p>
          <a:p>
            <a:pPr lvl="3">
              <a:lnSpc>
                <a:spcPct val="150000"/>
              </a:lnSpc>
              <a:buFont typeface="Arial" pitchFamily="34" charset="0"/>
              <a:buChar char="•"/>
            </a:pPr>
            <a:r>
              <a:rPr lang="en-AU" sz="2400" dirty="0"/>
              <a:t>Things does not change overnight</a:t>
            </a:r>
          </a:p>
          <a:p>
            <a:pPr lvl="3">
              <a:lnSpc>
                <a:spcPct val="150000"/>
              </a:lnSpc>
              <a:buFont typeface="Arial" pitchFamily="34" charset="0"/>
              <a:buChar char="•"/>
            </a:pPr>
            <a:r>
              <a:rPr lang="en-AU" sz="2400" dirty="0"/>
              <a:t>It takes skills, determination, time, planning and money</a:t>
            </a: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39</a:t>
            </a:fld>
            <a:endParaRPr lang="en-AU" dirty="0"/>
          </a:p>
        </p:txBody>
      </p:sp>
    </p:spTree>
    <p:extLst>
      <p:ext uri="{BB962C8B-B14F-4D97-AF65-F5344CB8AC3E}">
        <p14:creationId xmlns:p14="http://schemas.microsoft.com/office/powerpoint/2010/main" val="2374168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AU" sz="2400" dirty="0"/>
              <a:t>Challenges and barriers can occur at various levels</a:t>
            </a:r>
          </a:p>
          <a:p>
            <a:pPr lvl="1">
              <a:lnSpc>
                <a:spcPct val="150000"/>
              </a:lnSpc>
            </a:pPr>
            <a:r>
              <a:rPr lang="en-AU" sz="2400" dirty="0"/>
              <a:t>Individual level</a:t>
            </a:r>
          </a:p>
          <a:p>
            <a:pPr lvl="1">
              <a:lnSpc>
                <a:spcPct val="150000"/>
              </a:lnSpc>
            </a:pPr>
            <a:r>
              <a:rPr lang="en-AU" sz="2400" dirty="0"/>
              <a:t>Professional level</a:t>
            </a:r>
          </a:p>
          <a:p>
            <a:pPr lvl="1">
              <a:lnSpc>
                <a:spcPct val="150000"/>
              </a:lnSpc>
            </a:pPr>
            <a:r>
              <a:rPr lang="en-AU" sz="2400" dirty="0"/>
              <a:t>Community level</a:t>
            </a:r>
          </a:p>
          <a:p>
            <a:pPr>
              <a:lnSpc>
                <a:spcPct val="150000"/>
              </a:lnSpc>
            </a:pPr>
            <a:r>
              <a:rPr lang="en-AU" sz="2400" dirty="0"/>
              <a:t>Its important to recognise and address them prior to implementation</a:t>
            </a: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40</a:t>
            </a:fld>
            <a:endParaRPr lang="en-AU" dirty="0"/>
          </a:p>
        </p:txBody>
      </p:sp>
    </p:spTree>
    <p:extLst>
      <p:ext uri="{BB962C8B-B14F-4D97-AF65-F5344CB8AC3E}">
        <p14:creationId xmlns:p14="http://schemas.microsoft.com/office/powerpoint/2010/main" val="176060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AU" dirty="0"/>
              <a:t>Individual (patients, providers, administrators)</a:t>
            </a:r>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41</a:t>
            </a:fld>
            <a:endParaRPr lang="en-AU" dirty="0"/>
          </a:p>
        </p:txBody>
      </p:sp>
    </p:spTree>
    <p:extLst>
      <p:ext uri="{BB962C8B-B14F-4D97-AF65-F5344CB8AC3E}">
        <p14:creationId xmlns:p14="http://schemas.microsoft.com/office/powerpoint/2010/main" val="2217757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42</a:t>
            </a:fld>
            <a:endParaRPr lang="en-AU" dirty="0"/>
          </a:p>
        </p:txBody>
      </p:sp>
    </p:spTree>
    <p:extLst>
      <p:ext uri="{BB962C8B-B14F-4D97-AF65-F5344CB8AC3E}">
        <p14:creationId xmlns:p14="http://schemas.microsoft.com/office/powerpoint/2010/main" val="24977238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21283C4-F7F6-4D8A-A004-69D76143F48F}" type="slidenum">
              <a:rPr lang="en-AU" smtClean="0"/>
              <a:t>43</a:t>
            </a:fld>
            <a:endParaRPr lang="en-AU" dirty="0"/>
          </a:p>
        </p:txBody>
      </p:sp>
    </p:spTree>
    <p:extLst>
      <p:ext uri="{BB962C8B-B14F-4D97-AF65-F5344CB8AC3E}">
        <p14:creationId xmlns:p14="http://schemas.microsoft.com/office/powerpoint/2010/main" val="482711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1457102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180107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3324562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77465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418109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308188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4221867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818656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1739411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3598852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26/10/2018</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dirty="0"/>
          </a:p>
        </p:txBody>
      </p:sp>
    </p:spTree>
    <p:extLst>
      <p:ext uri="{BB962C8B-B14F-4D97-AF65-F5344CB8AC3E}">
        <p14:creationId xmlns:p14="http://schemas.microsoft.com/office/powerpoint/2010/main" val="3632943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33B46-F47E-4745-9B19-B1ECE529EAD8}" type="datetimeFigureOut">
              <a:rPr lang="en-AU" smtClean="0"/>
              <a:t>26/10/2018</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A4EE1C-4CBE-49CA-A68B-24DD7B60CF74}" type="slidenum">
              <a:rPr lang="en-AU" smtClean="0"/>
              <a:t>‹#›</a:t>
            </a:fld>
            <a:endParaRPr lang="en-AU" dirty="0"/>
          </a:p>
        </p:txBody>
      </p:sp>
    </p:spTree>
    <p:extLst>
      <p:ext uri="{BB962C8B-B14F-4D97-AF65-F5344CB8AC3E}">
        <p14:creationId xmlns:p14="http://schemas.microsoft.com/office/powerpoint/2010/main" val="3355673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ebm.net/index.aspx?o=1047" TargetMode="External"/><Relationship Id="rId2" Type="http://schemas.openxmlformats.org/officeDocument/2006/relationships/hyperlink" Target="http://www.joannabriggs.edu.au/pubs/approach.php" TargetMode="External"/><Relationship Id="rId1" Type="http://schemas.openxmlformats.org/officeDocument/2006/relationships/slideLayout" Target="../slideLayouts/slideLayout2.xml"/><Relationship Id="rId4" Type="http://schemas.openxmlformats.org/officeDocument/2006/relationships/hyperlink" Target="http://www.cebm.net/?o=1016"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10B2A-BBEA-4412-B991-B1AAD44DDC27}"/>
              </a:ext>
            </a:extLst>
          </p:cNvPr>
          <p:cNvSpPr>
            <a:spLocks noGrp="1"/>
          </p:cNvSpPr>
          <p:nvPr>
            <p:ph type="ctrTitle"/>
          </p:nvPr>
        </p:nvSpPr>
        <p:spPr>
          <a:xfrm>
            <a:off x="1691680" y="2130425"/>
            <a:ext cx="6766520" cy="1470025"/>
          </a:xfrm>
        </p:spPr>
        <p:txBody>
          <a:bodyPr/>
          <a:lstStyle/>
          <a:p>
            <a:r>
              <a:rPr lang="en-AU" dirty="0"/>
              <a:t>Introduction to Evidence-Based practice</a:t>
            </a:r>
          </a:p>
        </p:txBody>
      </p:sp>
      <p:sp>
        <p:nvSpPr>
          <p:cNvPr id="3" name="Subtitle 2">
            <a:extLst>
              <a:ext uri="{FF2B5EF4-FFF2-40B4-BE49-F238E27FC236}">
                <a16:creationId xmlns:a16="http://schemas.microsoft.com/office/drawing/2014/main" id="{7E3D3A01-9056-449D-A106-9224AFF7BE96}"/>
              </a:ext>
            </a:extLst>
          </p:cNvPr>
          <p:cNvSpPr>
            <a:spLocks noGrp="1"/>
          </p:cNvSpPr>
          <p:nvPr>
            <p:ph type="subTitle" idx="1"/>
          </p:nvPr>
        </p:nvSpPr>
        <p:spPr/>
        <p:txBody>
          <a:bodyPr/>
          <a:lstStyle/>
          <a:p>
            <a:r>
              <a:rPr lang="en-AU" dirty="0"/>
              <a:t>Dr Fathimath Shifaza, PhD, RN, RM</a:t>
            </a:r>
          </a:p>
        </p:txBody>
      </p:sp>
    </p:spTree>
    <p:extLst>
      <p:ext uri="{BB962C8B-B14F-4D97-AF65-F5344CB8AC3E}">
        <p14:creationId xmlns:p14="http://schemas.microsoft.com/office/powerpoint/2010/main" val="140301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8552" y="1600200"/>
            <a:ext cx="7058247" cy="4525963"/>
          </a:xfrm>
        </p:spPr>
        <p:txBody>
          <a:bodyPr>
            <a:normAutofit/>
          </a:bodyPr>
          <a:lstStyle/>
          <a:p>
            <a:pPr marL="514350" indent="-514350">
              <a:lnSpc>
                <a:spcPct val="150000"/>
              </a:lnSpc>
              <a:buFont typeface="+mj-lt"/>
              <a:buAutoNum type="romanUcPeriod"/>
            </a:pPr>
            <a:r>
              <a:rPr lang="en-AU" sz="2400" dirty="0"/>
              <a:t>To introduce Evidence-based practice</a:t>
            </a:r>
          </a:p>
          <a:p>
            <a:pPr marL="514350" indent="-514350">
              <a:lnSpc>
                <a:spcPct val="150000"/>
              </a:lnSpc>
              <a:buFont typeface="+mj-lt"/>
              <a:buAutoNum type="romanUcPeriod"/>
            </a:pPr>
            <a:r>
              <a:rPr lang="en-AU" sz="2400" dirty="0"/>
              <a:t>Identify the steps involved in EBP</a:t>
            </a:r>
          </a:p>
          <a:p>
            <a:pPr marL="514350" indent="-514350">
              <a:lnSpc>
                <a:spcPct val="150000"/>
              </a:lnSpc>
              <a:buFont typeface="+mj-lt"/>
              <a:buAutoNum type="romanUcPeriod"/>
            </a:pPr>
            <a:r>
              <a:rPr lang="en-AU" sz="2400" dirty="0"/>
              <a:t>Evaluate the importance of EBP</a:t>
            </a:r>
          </a:p>
          <a:p>
            <a:pPr marL="514350" indent="-514350">
              <a:lnSpc>
                <a:spcPct val="150000"/>
              </a:lnSpc>
              <a:buFont typeface="+mj-lt"/>
              <a:buAutoNum type="romanUcPeriod"/>
            </a:pPr>
            <a:r>
              <a:rPr lang="en-AU" sz="2400" dirty="0"/>
              <a:t>Understand the challenges and barriers to the uptake of EBP</a:t>
            </a:r>
          </a:p>
          <a:p>
            <a:pPr marL="0" indent="0">
              <a:lnSpc>
                <a:spcPct val="150000"/>
              </a:lnSpc>
              <a:buNone/>
            </a:pPr>
            <a:endParaRPr lang="en-AU" sz="2400"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5" name="Title 1"/>
          <p:cNvSpPr txBox="1">
            <a:spLocks/>
          </p:cNvSpPr>
          <p:nvPr/>
        </p:nvSpPr>
        <p:spPr>
          <a:xfrm>
            <a:off x="1611763" y="-90264"/>
            <a:ext cx="7058247" cy="11430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AU" sz="4000" b="1" dirty="0">
              <a:solidFill>
                <a:schemeClr val="tx2">
                  <a:lumMod val="75000"/>
                </a:schemeClr>
              </a:solidFill>
            </a:endParaRPr>
          </a:p>
          <a:p>
            <a:r>
              <a:rPr lang="en-AU" sz="4000" b="1" dirty="0">
                <a:solidFill>
                  <a:schemeClr val="tx2">
                    <a:lumMod val="75000"/>
                  </a:schemeClr>
                </a:solidFill>
              </a:rPr>
              <a:t>Objectives</a:t>
            </a:r>
          </a:p>
          <a:p>
            <a:endParaRPr lang="en-AU" sz="4000" b="1" dirty="0">
              <a:solidFill>
                <a:schemeClr val="tx2">
                  <a:lumMod val="75000"/>
                </a:schemeClr>
              </a:solidFill>
            </a:endParaRPr>
          </a:p>
        </p:txBody>
      </p:sp>
    </p:spTree>
    <p:extLst>
      <p:ext uri="{BB962C8B-B14F-4D97-AF65-F5344CB8AC3E}">
        <p14:creationId xmlns:p14="http://schemas.microsoft.com/office/powerpoint/2010/main" val="7000248"/>
      </p:ext>
    </p:extLst>
  </p:cSld>
  <p:clrMapOvr>
    <a:masterClrMapping/>
  </p:clrMapOvr>
  <mc:AlternateContent xmlns:mc="http://schemas.openxmlformats.org/markup-compatibility/2006" xmlns:p14="http://schemas.microsoft.com/office/powerpoint/2010/main">
    <mc:Choice Requires="p14">
      <p:transition p14:dur="10" advTm="2008"/>
    </mc:Choice>
    <mc:Fallback xmlns="">
      <p:transition advTm="200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F283-CD43-49CA-BDA8-BA9CA4A029B3}"/>
              </a:ext>
            </a:extLst>
          </p:cNvPr>
          <p:cNvSpPr>
            <a:spLocks noGrp="1"/>
          </p:cNvSpPr>
          <p:nvPr>
            <p:ph type="title"/>
          </p:nvPr>
        </p:nvSpPr>
        <p:spPr>
          <a:xfrm>
            <a:off x="2339752" y="2276872"/>
            <a:ext cx="6154961" cy="1362075"/>
          </a:xfrm>
        </p:spPr>
        <p:txBody>
          <a:bodyPr/>
          <a:lstStyle/>
          <a:p>
            <a:pPr algn="ctr"/>
            <a:r>
              <a:rPr lang="en-AU" dirty="0"/>
              <a:t>What is EBP?</a:t>
            </a:r>
          </a:p>
        </p:txBody>
      </p:sp>
    </p:spTree>
    <p:extLst>
      <p:ext uri="{BB962C8B-B14F-4D97-AF65-F5344CB8AC3E}">
        <p14:creationId xmlns:p14="http://schemas.microsoft.com/office/powerpoint/2010/main" val="3992192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3688" y="961345"/>
            <a:ext cx="7058247" cy="4781127"/>
          </a:xfrm>
        </p:spPr>
        <p:txBody>
          <a:bodyPr>
            <a:normAutofit/>
          </a:bodyPr>
          <a:lstStyle/>
          <a:p>
            <a:pPr marL="0" indent="0">
              <a:lnSpc>
                <a:spcPct val="150000"/>
              </a:lnSpc>
              <a:buNone/>
            </a:pPr>
            <a:r>
              <a:rPr lang="en-AU" i="1" dirty="0"/>
              <a:t>“It is the integration of best research evidence with clinical experience and patient values”</a:t>
            </a:r>
          </a:p>
          <a:p>
            <a:pPr marL="0" lvl="0" indent="0">
              <a:buNone/>
            </a:pPr>
            <a:r>
              <a:rPr lang="en-AU" sz="1800" dirty="0" err="1">
                <a:solidFill>
                  <a:prstClr val="black"/>
                </a:solidFill>
              </a:rPr>
              <a:t>Sackett</a:t>
            </a:r>
            <a:r>
              <a:rPr lang="en-AU" sz="1800" dirty="0">
                <a:solidFill>
                  <a:prstClr val="black"/>
                </a:solidFill>
              </a:rPr>
              <a:t> et al 2000</a:t>
            </a:r>
          </a:p>
          <a:p>
            <a:pPr marL="0" indent="0" algn="ctr">
              <a:buNone/>
            </a:pPr>
            <a:endParaRPr lang="en-AU" i="1" dirty="0"/>
          </a:p>
          <a:p>
            <a:pPr marL="0" indent="0" algn="ctr">
              <a:buNone/>
            </a:pPr>
            <a:endParaRPr lang="en-AU" i="1" dirty="0"/>
          </a:p>
          <a:p>
            <a:pPr marL="0" indent="0" algn="ctr">
              <a:buNone/>
            </a:pPr>
            <a:endParaRPr lang="en-AU" i="1" dirty="0"/>
          </a:p>
          <a:p>
            <a:pPr marL="0" indent="0" algn="r">
              <a:buNone/>
            </a:pPr>
            <a:endParaRPr lang="en-AU" sz="1800" dirty="0"/>
          </a:p>
          <a:p>
            <a:pPr marL="0" indent="0" algn="r">
              <a:buNone/>
            </a:pPr>
            <a:endParaRPr lang="en-AU" sz="1800" dirty="0"/>
          </a:p>
          <a:p>
            <a:pPr marL="0" indent="0" algn="r">
              <a:buNone/>
            </a:pPr>
            <a:endParaRPr lang="en-AU" sz="1800" dirty="0"/>
          </a:p>
          <a:p>
            <a:pPr marL="0" indent="0" algn="r">
              <a:buNone/>
            </a:pPr>
            <a:endParaRPr lang="en-AU" sz="1800" dirty="0"/>
          </a:p>
          <a:p>
            <a:pPr marL="0" indent="0" algn="ctr">
              <a:buNone/>
            </a:pPr>
            <a:endParaRPr lang="en-AU" i="1"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636912"/>
            <a:ext cx="3888431" cy="3736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1611763" y="-90264"/>
            <a:ext cx="7058247"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What is Evidence-based practice?</a:t>
            </a:r>
          </a:p>
        </p:txBody>
      </p:sp>
    </p:spTree>
    <p:extLst>
      <p:ext uri="{BB962C8B-B14F-4D97-AF65-F5344CB8AC3E}">
        <p14:creationId xmlns:p14="http://schemas.microsoft.com/office/powerpoint/2010/main" val="89587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2CE5B0B-6F39-43B0-ACFE-788518E92F8C}"/>
              </a:ext>
            </a:extLst>
          </p:cNvPr>
          <p:cNvSpPr>
            <a:spLocks noGrp="1" noChangeArrowheads="1"/>
          </p:cNvSpPr>
          <p:nvPr>
            <p:ph type="title"/>
          </p:nvPr>
        </p:nvSpPr>
        <p:spPr/>
        <p:txBody>
          <a:bodyPr/>
          <a:lstStyle/>
          <a:p>
            <a:r>
              <a:rPr lang="en-US" altLang="en-US" sz="4000" b="1" u="sng"/>
              <a:t>Key Components of EBP</a:t>
            </a:r>
          </a:p>
        </p:txBody>
      </p:sp>
      <p:sp>
        <p:nvSpPr>
          <p:cNvPr id="5123" name="Rectangle 3">
            <a:extLst>
              <a:ext uri="{FF2B5EF4-FFF2-40B4-BE49-F238E27FC236}">
                <a16:creationId xmlns:a16="http://schemas.microsoft.com/office/drawing/2014/main" id="{CFA0F8B9-7894-486D-80A7-DB978C08375E}"/>
              </a:ext>
            </a:extLst>
          </p:cNvPr>
          <p:cNvSpPr>
            <a:spLocks noGrp="1" noChangeArrowheads="1"/>
          </p:cNvSpPr>
          <p:nvPr>
            <p:ph type="body" idx="1"/>
          </p:nvPr>
        </p:nvSpPr>
        <p:spPr>
          <a:xfrm>
            <a:off x="1907704" y="3429000"/>
            <a:ext cx="6398096" cy="2743200"/>
          </a:xfrm>
        </p:spPr>
        <p:txBody>
          <a:bodyPr>
            <a:normAutofit fontScale="92500"/>
          </a:bodyPr>
          <a:lstStyle/>
          <a:p>
            <a:pPr algn="ctr">
              <a:buFontTx/>
              <a:buNone/>
            </a:pPr>
            <a:r>
              <a:rPr lang="en-US" altLang="en-US" b="1" dirty="0"/>
              <a:t>Decisions about care are based on:</a:t>
            </a:r>
          </a:p>
          <a:p>
            <a:pPr>
              <a:buFontTx/>
              <a:buNone/>
            </a:pPr>
            <a:r>
              <a:rPr lang="en-US" altLang="en-US" dirty="0"/>
              <a:t>	A. Research evidence.</a:t>
            </a:r>
          </a:p>
          <a:p>
            <a:pPr>
              <a:buFontTx/>
              <a:buNone/>
            </a:pPr>
            <a:r>
              <a:rPr lang="en-US" altLang="en-US" dirty="0"/>
              <a:t>	B. Clinical expertise, judicious use.</a:t>
            </a:r>
          </a:p>
          <a:p>
            <a:pPr>
              <a:buFontTx/>
              <a:buNone/>
            </a:pPr>
            <a:r>
              <a:rPr lang="en-US" altLang="en-US" dirty="0"/>
              <a:t>	C. Patient values and circumstances.</a:t>
            </a:r>
          </a:p>
          <a:p>
            <a:pPr algn="r">
              <a:buFontTx/>
              <a:buNone/>
            </a:pPr>
            <a:r>
              <a:rPr lang="en-US" altLang="en-US" sz="2000" dirty="0"/>
              <a:t>(Institute of Medicine, 2003)</a:t>
            </a:r>
          </a:p>
        </p:txBody>
      </p:sp>
      <p:pic>
        <p:nvPicPr>
          <p:cNvPr id="40965" name="Picture 5" descr="triad">
            <a:extLst>
              <a:ext uri="{FF2B5EF4-FFF2-40B4-BE49-F238E27FC236}">
                <a16:creationId xmlns:a16="http://schemas.microsoft.com/office/drawing/2014/main" id="{A1F6FE7A-16F7-4885-814F-5C110BD17FF0}"/>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49538" y="1124745"/>
            <a:ext cx="4586758"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8714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D1619D56-A16F-4C41-9253-BDB9C90280BF}"/>
              </a:ext>
            </a:extLst>
          </p:cNvPr>
          <p:cNvSpPr>
            <a:spLocks noGrp="1" noChangeArrowheads="1"/>
          </p:cNvSpPr>
          <p:nvPr>
            <p:ph type="title"/>
          </p:nvPr>
        </p:nvSpPr>
        <p:spPr>
          <a:xfrm>
            <a:off x="457200" y="457200"/>
            <a:ext cx="8229600" cy="1143000"/>
          </a:xfrm>
        </p:spPr>
        <p:txBody>
          <a:bodyPr/>
          <a:lstStyle/>
          <a:p>
            <a:r>
              <a:rPr lang="en-US" altLang="en-US" sz="3600" b="1" dirty="0"/>
              <a:t> Research Evidence</a:t>
            </a:r>
          </a:p>
        </p:txBody>
      </p:sp>
      <p:sp>
        <p:nvSpPr>
          <p:cNvPr id="8195" name="Rectangle 3">
            <a:extLst>
              <a:ext uri="{FF2B5EF4-FFF2-40B4-BE49-F238E27FC236}">
                <a16:creationId xmlns:a16="http://schemas.microsoft.com/office/drawing/2014/main" id="{5DF73CDF-EFDE-493F-BA4E-A2DD5B9861E3}"/>
              </a:ext>
            </a:extLst>
          </p:cNvPr>
          <p:cNvSpPr>
            <a:spLocks noGrp="1" noChangeArrowheads="1"/>
          </p:cNvSpPr>
          <p:nvPr>
            <p:ph type="body" idx="1"/>
          </p:nvPr>
        </p:nvSpPr>
        <p:spPr>
          <a:xfrm>
            <a:off x="1835696" y="1600200"/>
            <a:ext cx="5847928" cy="3657600"/>
          </a:xfrm>
        </p:spPr>
        <p:txBody>
          <a:bodyPr>
            <a:normAutofit lnSpcReduction="10000"/>
          </a:bodyPr>
          <a:lstStyle/>
          <a:p>
            <a:pPr>
              <a:lnSpc>
                <a:spcPct val="90000"/>
              </a:lnSpc>
            </a:pPr>
            <a:r>
              <a:rPr lang="en-US" altLang="en-US" sz="2800" dirty="0"/>
              <a:t>Randomized controlled trials</a:t>
            </a:r>
          </a:p>
          <a:p>
            <a:pPr>
              <a:lnSpc>
                <a:spcPct val="90000"/>
              </a:lnSpc>
            </a:pPr>
            <a:r>
              <a:rPr lang="en-US" altLang="en-US" sz="2800" dirty="0"/>
              <a:t>Laboratory experiments</a:t>
            </a:r>
          </a:p>
          <a:p>
            <a:pPr>
              <a:lnSpc>
                <a:spcPct val="90000"/>
              </a:lnSpc>
            </a:pPr>
            <a:r>
              <a:rPr lang="en-US" altLang="en-US" sz="2800" dirty="0"/>
              <a:t>Clinical trials</a:t>
            </a:r>
          </a:p>
          <a:p>
            <a:pPr>
              <a:lnSpc>
                <a:spcPct val="90000"/>
              </a:lnSpc>
            </a:pPr>
            <a:r>
              <a:rPr lang="en-US" altLang="en-US" sz="2800" dirty="0"/>
              <a:t>Epidemiological research</a:t>
            </a:r>
          </a:p>
          <a:p>
            <a:pPr>
              <a:lnSpc>
                <a:spcPct val="90000"/>
              </a:lnSpc>
            </a:pPr>
            <a:r>
              <a:rPr lang="en-US" altLang="en-US" sz="2800" dirty="0"/>
              <a:t>Outcomes research</a:t>
            </a:r>
          </a:p>
          <a:p>
            <a:pPr>
              <a:lnSpc>
                <a:spcPct val="90000"/>
              </a:lnSpc>
            </a:pPr>
            <a:r>
              <a:rPr lang="en-US" altLang="en-US" sz="2800" dirty="0"/>
              <a:t>Qualitative research</a:t>
            </a:r>
          </a:p>
          <a:p>
            <a:pPr>
              <a:lnSpc>
                <a:spcPct val="90000"/>
              </a:lnSpc>
            </a:pPr>
            <a:r>
              <a:rPr lang="en-US" altLang="en-US" sz="2800" dirty="0"/>
              <a:t>Expert practice knowledge, inductive reasoning</a:t>
            </a:r>
          </a:p>
          <a:p>
            <a:pPr>
              <a:lnSpc>
                <a:spcPct val="90000"/>
              </a:lnSpc>
            </a:pPr>
            <a:endParaRPr lang="en-US" altLang="en-US" sz="2800" dirty="0"/>
          </a:p>
        </p:txBody>
      </p:sp>
      <p:pic>
        <p:nvPicPr>
          <p:cNvPr id="44037" name="Picture 5" descr="show+me+the+evidence+poster+2">
            <a:extLst>
              <a:ext uri="{FF2B5EF4-FFF2-40B4-BE49-F238E27FC236}">
                <a16:creationId xmlns:a16="http://schemas.microsoft.com/office/drawing/2014/main" id="{557066FA-1774-4693-8941-9DBC583569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3106" y="5119614"/>
            <a:ext cx="2150017" cy="1764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51205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877385C-7618-489A-A9C3-0278B2392809}"/>
              </a:ext>
            </a:extLst>
          </p:cNvPr>
          <p:cNvSpPr>
            <a:spLocks noGrp="1" noChangeArrowheads="1"/>
          </p:cNvSpPr>
          <p:nvPr>
            <p:ph type="title"/>
          </p:nvPr>
        </p:nvSpPr>
        <p:spPr>
          <a:xfrm>
            <a:off x="457200" y="457200"/>
            <a:ext cx="8229600" cy="1143000"/>
          </a:xfrm>
        </p:spPr>
        <p:txBody>
          <a:bodyPr/>
          <a:lstStyle/>
          <a:p>
            <a:r>
              <a:rPr lang="en-US" altLang="en-US" sz="3600" b="1" dirty="0"/>
              <a:t>Clinical Expertise</a:t>
            </a:r>
          </a:p>
        </p:txBody>
      </p:sp>
      <p:sp>
        <p:nvSpPr>
          <p:cNvPr id="6147" name="Rectangle 3">
            <a:extLst>
              <a:ext uri="{FF2B5EF4-FFF2-40B4-BE49-F238E27FC236}">
                <a16:creationId xmlns:a16="http://schemas.microsoft.com/office/drawing/2014/main" id="{681D269E-DB6A-4BAF-9164-D6882C8CB257}"/>
              </a:ext>
            </a:extLst>
          </p:cNvPr>
          <p:cNvSpPr>
            <a:spLocks noGrp="1" noChangeArrowheads="1"/>
          </p:cNvSpPr>
          <p:nvPr>
            <p:ph type="body" idx="1"/>
          </p:nvPr>
        </p:nvSpPr>
        <p:spPr>
          <a:xfrm>
            <a:off x="1619672" y="4267200"/>
            <a:ext cx="7200800" cy="1826096"/>
          </a:xfrm>
        </p:spPr>
        <p:txBody>
          <a:bodyPr/>
          <a:lstStyle/>
          <a:p>
            <a:r>
              <a:rPr lang="en-US" altLang="en-US" sz="2800" dirty="0"/>
              <a:t>Knowledge gained from practice over time</a:t>
            </a:r>
          </a:p>
          <a:p>
            <a:r>
              <a:rPr lang="en-US" altLang="en-US" sz="2800" dirty="0"/>
              <a:t>Inductive reasoning</a:t>
            </a:r>
          </a:p>
        </p:txBody>
      </p:sp>
      <p:pic>
        <p:nvPicPr>
          <p:cNvPr id="280579" name="Picture 3" descr="expertise">
            <a:extLst>
              <a:ext uri="{FF2B5EF4-FFF2-40B4-BE49-F238E27FC236}">
                <a16:creationId xmlns:a16="http://schemas.microsoft.com/office/drawing/2014/main" id="{C0DC6F13-6488-49E6-B93F-0C8D2140B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524000"/>
            <a:ext cx="5735538" cy="2693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36726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3EC1082-028D-4333-933C-4DD71BBBE078}"/>
              </a:ext>
            </a:extLst>
          </p:cNvPr>
          <p:cNvSpPr>
            <a:spLocks noGrp="1" noChangeArrowheads="1"/>
          </p:cNvSpPr>
          <p:nvPr>
            <p:ph type="title"/>
          </p:nvPr>
        </p:nvSpPr>
        <p:spPr>
          <a:xfrm>
            <a:off x="457200" y="381000"/>
            <a:ext cx="8229600" cy="1143000"/>
          </a:xfrm>
        </p:spPr>
        <p:txBody>
          <a:bodyPr/>
          <a:lstStyle/>
          <a:p>
            <a:r>
              <a:rPr lang="en-US" altLang="en-US" sz="3600" b="1" dirty="0"/>
              <a:t> Patient Values, Circumstances</a:t>
            </a:r>
          </a:p>
        </p:txBody>
      </p:sp>
      <p:sp>
        <p:nvSpPr>
          <p:cNvPr id="9219" name="Rectangle 3">
            <a:extLst>
              <a:ext uri="{FF2B5EF4-FFF2-40B4-BE49-F238E27FC236}">
                <a16:creationId xmlns:a16="http://schemas.microsoft.com/office/drawing/2014/main" id="{17799ACD-49F2-45B5-8002-FC0254B8D2C2}"/>
              </a:ext>
            </a:extLst>
          </p:cNvPr>
          <p:cNvSpPr>
            <a:spLocks noGrp="1" noChangeArrowheads="1"/>
          </p:cNvSpPr>
          <p:nvPr>
            <p:ph type="body" idx="1"/>
          </p:nvPr>
        </p:nvSpPr>
        <p:spPr>
          <a:xfrm>
            <a:off x="2400300" y="3733800"/>
            <a:ext cx="4343400" cy="2667000"/>
          </a:xfrm>
        </p:spPr>
        <p:txBody>
          <a:bodyPr/>
          <a:lstStyle/>
          <a:p>
            <a:r>
              <a:rPr lang="en-US" altLang="en-US" sz="2800"/>
              <a:t>Unique preferences</a:t>
            </a:r>
          </a:p>
          <a:p>
            <a:r>
              <a:rPr lang="en-US" altLang="en-US" sz="2800"/>
              <a:t>Concerns</a:t>
            </a:r>
          </a:p>
          <a:p>
            <a:r>
              <a:rPr lang="en-US" altLang="en-US" sz="2800"/>
              <a:t>Expectations</a:t>
            </a:r>
          </a:p>
          <a:p>
            <a:r>
              <a:rPr lang="en-US" altLang="en-US" sz="2800"/>
              <a:t>Financial resources</a:t>
            </a:r>
          </a:p>
          <a:p>
            <a:r>
              <a:rPr lang="en-US" altLang="en-US" sz="2800"/>
              <a:t>Social supports</a:t>
            </a:r>
          </a:p>
        </p:txBody>
      </p:sp>
      <p:pic>
        <p:nvPicPr>
          <p:cNvPr id="279555" name="Picture 3" descr="Mission-Vision-Values">
            <a:extLst>
              <a:ext uri="{FF2B5EF4-FFF2-40B4-BE49-F238E27FC236}">
                <a16:creationId xmlns:a16="http://schemas.microsoft.com/office/drawing/2014/main" id="{5287B7E8-F25B-4F2D-8D1A-594F98417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6325" y="1447800"/>
            <a:ext cx="1909763"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29518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86286" y="1806038"/>
            <a:ext cx="7771428" cy="4114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449" y="2404162"/>
            <a:ext cx="1006475" cy="2969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1022" y="4301766"/>
            <a:ext cx="1122363" cy="1071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68344" y="2803959"/>
            <a:ext cx="1177380" cy="2382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ounded Rectangular Callout 15"/>
          <p:cNvSpPr/>
          <p:nvPr/>
        </p:nvSpPr>
        <p:spPr>
          <a:xfrm>
            <a:off x="3139018" y="1590051"/>
            <a:ext cx="1205335" cy="814111"/>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AU" b="1" dirty="0"/>
              <a:t>5000/Day</a:t>
            </a:r>
          </a:p>
        </p:txBody>
      </p:sp>
      <p:sp>
        <p:nvSpPr>
          <p:cNvPr id="17" name="Rounded Rectangular Callout 16"/>
          <p:cNvSpPr/>
          <p:nvPr/>
        </p:nvSpPr>
        <p:spPr>
          <a:xfrm>
            <a:off x="4647746" y="3329254"/>
            <a:ext cx="1205335" cy="814111"/>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AU" b="1" dirty="0"/>
              <a:t>1500/Day</a:t>
            </a:r>
          </a:p>
        </p:txBody>
      </p:sp>
      <p:sp>
        <p:nvSpPr>
          <p:cNvPr id="18" name="Rounded Rectangular Callout 17"/>
          <p:cNvSpPr/>
          <p:nvPr/>
        </p:nvSpPr>
        <p:spPr>
          <a:xfrm>
            <a:off x="6222806" y="4372156"/>
            <a:ext cx="1205335" cy="814111"/>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AU" b="1" dirty="0"/>
              <a:t>55/Day</a:t>
            </a:r>
          </a:p>
        </p:txBody>
      </p:sp>
      <p:sp>
        <p:nvSpPr>
          <p:cNvPr id="6" name="TextBox 5"/>
          <p:cNvSpPr txBox="1"/>
          <p:nvPr/>
        </p:nvSpPr>
        <p:spPr>
          <a:xfrm>
            <a:off x="7355060" y="6133946"/>
            <a:ext cx="1490664" cy="369332"/>
          </a:xfrm>
          <a:prstGeom prst="rect">
            <a:avLst/>
          </a:prstGeom>
          <a:noFill/>
        </p:spPr>
        <p:txBody>
          <a:bodyPr wrap="none" rtlCol="0">
            <a:spAutoFit/>
          </a:bodyPr>
          <a:lstStyle/>
          <a:p>
            <a:r>
              <a:rPr lang="en-AU" dirty="0" err="1">
                <a:solidFill>
                  <a:schemeClr val="tx2">
                    <a:lumMod val="40000"/>
                    <a:lumOff val="60000"/>
                  </a:schemeClr>
                </a:solidFill>
              </a:rPr>
              <a:t>Glasziou</a:t>
            </a:r>
            <a:r>
              <a:rPr lang="en-AU" dirty="0">
                <a:solidFill>
                  <a:schemeClr val="tx2">
                    <a:lumMod val="40000"/>
                    <a:lumOff val="60000"/>
                  </a:schemeClr>
                </a:solidFill>
              </a:rPr>
              <a:t> 2003</a:t>
            </a:r>
          </a:p>
        </p:txBody>
      </p:sp>
      <p:sp>
        <p:nvSpPr>
          <p:cNvPr id="11"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Why we need EBP?</a:t>
            </a:r>
          </a:p>
        </p:txBody>
      </p:sp>
    </p:spTree>
    <p:extLst>
      <p:ext uri="{BB962C8B-B14F-4D97-AF65-F5344CB8AC3E}">
        <p14:creationId xmlns:p14="http://schemas.microsoft.com/office/powerpoint/2010/main" val="2462355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EE1C856F-423A-4EB0-9E60-D8E07B04C9D2}"/>
              </a:ext>
            </a:extLst>
          </p:cNvPr>
          <p:cNvSpPr>
            <a:spLocks noGrp="1" noRot="1" noChangeArrowheads="1"/>
          </p:cNvSpPr>
          <p:nvPr>
            <p:ph type="title"/>
          </p:nvPr>
        </p:nvSpPr>
        <p:spPr>
          <a:xfrm>
            <a:off x="1763688" y="274638"/>
            <a:ext cx="7227912" cy="1143000"/>
          </a:xfrm>
        </p:spPr>
        <p:txBody>
          <a:bodyPr>
            <a:normAutofit fontScale="90000"/>
          </a:bodyPr>
          <a:lstStyle/>
          <a:p>
            <a:r>
              <a:rPr lang="en-US" altLang="en-US" sz="4000" dirty="0"/>
              <a:t>Why Evidence-Based Practice (EBP) ??</a:t>
            </a:r>
          </a:p>
        </p:txBody>
      </p:sp>
      <p:sp>
        <p:nvSpPr>
          <p:cNvPr id="124931" name="Rectangle 3">
            <a:extLst>
              <a:ext uri="{FF2B5EF4-FFF2-40B4-BE49-F238E27FC236}">
                <a16:creationId xmlns:a16="http://schemas.microsoft.com/office/drawing/2014/main" id="{5BCA6308-1E95-4B9C-9039-E5EC4CE533B3}"/>
              </a:ext>
            </a:extLst>
          </p:cNvPr>
          <p:cNvSpPr>
            <a:spLocks noGrp="1" noChangeArrowheads="1"/>
          </p:cNvSpPr>
          <p:nvPr>
            <p:ph type="body" idx="1"/>
          </p:nvPr>
        </p:nvSpPr>
        <p:spPr>
          <a:xfrm>
            <a:off x="1547664" y="1600200"/>
            <a:ext cx="7139136" cy="4525963"/>
          </a:xfrm>
        </p:spPr>
        <p:txBody>
          <a:bodyPr>
            <a:normAutofit lnSpcReduction="10000"/>
          </a:bodyPr>
          <a:lstStyle/>
          <a:p>
            <a:pPr>
              <a:lnSpc>
                <a:spcPct val="90000"/>
              </a:lnSpc>
              <a:buFont typeface="Wingdings" panose="05000000000000000000" pitchFamily="2" charset="2"/>
              <a:buNone/>
            </a:pPr>
            <a:r>
              <a:rPr lang="en-US" altLang="en-US" dirty="0"/>
              <a:t>Health care delivery is filled with uncertainty and many questions arise in every day practice…</a:t>
            </a:r>
          </a:p>
          <a:p>
            <a:pPr>
              <a:lnSpc>
                <a:spcPct val="90000"/>
              </a:lnSpc>
              <a:buFont typeface="Wingdings" panose="05000000000000000000" pitchFamily="2" charset="2"/>
              <a:buNone/>
            </a:pPr>
            <a:endParaRPr lang="en-US" altLang="en-US" dirty="0"/>
          </a:p>
          <a:p>
            <a:pPr>
              <a:lnSpc>
                <a:spcPct val="90000"/>
              </a:lnSpc>
              <a:buFont typeface="Wingdings" panose="05000000000000000000" pitchFamily="2" charset="2"/>
              <a:buNone/>
            </a:pPr>
            <a:endParaRPr lang="en-US" altLang="en-US" dirty="0"/>
          </a:p>
          <a:p>
            <a:pPr>
              <a:lnSpc>
                <a:spcPct val="90000"/>
              </a:lnSpc>
              <a:buFont typeface="Wingdings" panose="05000000000000000000" pitchFamily="2" charset="2"/>
              <a:buNone/>
            </a:pPr>
            <a:endParaRPr lang="en-US" altLang="en-US" dirty="0"/>
          </a:p>
          <a:p>
            <a:pPr>
              <a:lnSpc>
                <a:spcPct val="90000"/>
              </a:lnSpc>
            </a:pPr>
            <a:r>
              <a:rPr lang="en-US" altLang="en-US" dirty="0"/>
              <a:t>What kind of guidance would be most helpful to my patients?</a:t>
            </a:r>
          </a:p>
          <a:p>
            <a:pPr>
              <a:lnSpc>
                <a:spcPct val="90000"/>
              </a:lnSpc>
            </a:pPr>
            <a:r>
              <a:rPr lang="en-US" altLang="en-US" dirty="0"/>
              <a:t>What clinical assessments and interventions are of the most benefit?</a:t>
            </a:r>
          </a:p>
          <a:p>
            <a:pPr>
              <a:lnSpc>
                <a:spcPct val="90000"/>
              </a:lnSpc>
              <a:buFont typeface="Wingdings" panose="05000000000000000000" pitchFamily="2" charset="2"/>
              <a:buNone/>
            </a:pPr>
            <a:endParaRPr lang="en-US" altLang="en-US" sz="2800" dirty="0"/>
          </a:p>
        </p:txBody>
      </p:sp>
    </p:spTree>
    <p:extLst>
      <p:ext uri="{BB962C8B-B14F-4D97-AF65-F5344CB8AC3E}">
        <p14:creationId xmlns:p14="http://schemas.microsoft.com/office/powerpoint/2010/main" val="2875857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1763" y="1052736"/>
            <a:ext cx="7058247" cy="5256584"/>
          </a:xfrm>
        </p:spPr>
        <p:txBody>
          <a:bodyPr>
            <a:normAutofit/>
          </a:bodyPr>
          <a:lstStyle/>
          <a:p>
            <a:pPr>
              <a:lnSpc>
                <a:spcPct val="150000"/>
              </a:lnSpc>
            </a:pPr>
            <a:r>
              <a:rPr lang="en-AU" sz="2800" dirty="0"/>
              <a:t>The underpinnings of EBP is based on</a:t>
            </a:r>
          </a:p>
          <a:p>
            <a:pPr lvl="1">
              <a:lnSpc>
                <a:spcPct val="150000"/>
              </a:lnSpc>
            </a:pPr>
            <a:r>
              <a:rPr lang="en-AU" sz="2400" dirty="0"/>
              <a:t>Safety</a:t>
            </a:r>
          </a:p>
          <a:p>
            <a:pPr lvl="1">
              <a:lnSpc>
                <a:spcPct val="150000"/>
              </a:lnSpc>
            </a:pPr>
            <a:r>
              <a:rPr lang="en-AU" sz="2400" dirty="0"/>
              <a:t>Effectiveness</a:t>
            </a:r>
          </a:p>
          <a:p>
            <a:pPr lvl="1">
              <a:lnSpc>
                <a:spcPct val="150000"/>
              </a:lnSpc>
            </a:pPr>
            <a:r>
              <a:rPr lang="en-AU" sz="2400" dirty="0"/>
              <a:t>Patient Centeredness</a:t>
            </a:r>
          </a:p>
          <a:p>
            <a:pPr lvl="1">
              <a:lnSpc>
                <a:spcPct val="150000"/>
              </a:lnSpc>
            </a:pPr>
            <a:r>
              <a:rPr lang="en-AU" sz="2400" dirty="0"/>
              <a:t>Timelines</a:t>
            </a:r>
          </a:p>
          <a:p>
            <a:pPr lvl="1">
              <a:lnSpc>
                <a:spcPct val="150000"/>
              </a:lnSpc>
            </a:pPr>
            <a:r>
              <a:rPr lang="en-AU" sz="2400" dirty="0"/>
              <a:t>Efficiency</a:t>
            </a:r>
          </a:p>
          <a:p>
            <a:pPr lvl="1">
              <a:lnSpc>
                <a:spcPct val="150000"/>
              </a:lnSpc>
            </a:pPr>
            <a:r>
              <a:rPr lang="en-AU" sz="2400" dirty="0"/>
              <a:t>Equitability</a:t>
            </a:r>
          </a:p>
          <a:p>
            <a:pPr lvl="1">
              <a:lnSpc>
                <a:spcPct val="150000"/>
              </a:lnSpc>
            </a:pPr>
            <a:r>
              <a:rPr lang="en-AU" sz="2400" dirty="0"/>
              <a:t>Justification for health care service delivery</a:t>
            </a:r>
          </a:p>
          <a:p>
            <a:pPr marL="457200" lvl="1" indent="0">
              <a:lnSpc>
                <a:spcPct val="150000"/>
              </a:lnSpc>
              <a:buNone/>
            </a:pPr>
            <a:endParaRPr lang="en-AU"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6"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Why is EBP so important?</a:t>
            </a:r>
          </a:p>
        </p:txBody>
      </p:sp>
    </p:spTree>
    <p:extLst>
      <p:ext uri="{BB962C8B-B14F-4D97-AF65-F5344CB8AC3E}">
        <p14:creationId xmlns:p14="http://schemas.microsoft.com/office/powerpoint/2010/main" val="499879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1143000"/>
          </a:xfrm>
        </p:spPr>
        <p:txBody>
          <a:bodyPr>
            <a:normAutofit/>
          </a:bodyPr>
          <a:lstStyle/>
          <a:p>
            <a:endParaRPr lang="en-AU"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24280451"/>
              </p:ext>
            </p:extLst>
          </p:nvPr>
        </p:nvGraphicFramePr>
        <p:xfrm>
          <a:off x="1628775" y="1600200"/>
          <a:ext cx="7191697" cy="3701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5" name="TextBox 4"/>
          <p:cNvSpPr txBox="1"/>
          <p:nvPr/>
        </p:nvSpPr>
        <p:spPr>
          <a:xfrm>
            <a:off x="6444208" y="5373216"/>
            <a:ext cx="2304256" cy="369332"/>
          </a:xfrm>
          <a:prstGeom prst="rect">
            <a:avLst/>
          </a:prstGeom>
          <a:noFill/>
        </p:spPr>
        <p:txBody>
          <a:bodyPr wrap="square" rtlCol="0">
            <a:spAutoFit/>
          </a:bodyPr>
          <a:lstStyle/>
          <a:p>
            <a:r>
              <a:rPr lang="en-AU" dirty="0"/>
              <a:t>Flemming  2008</a:t>
            </a:r>
          </a:p>
        </p:txBody>
      </p:sp>
      <p:sp>
        <p:nvSpPr>
          <p:cNvPr id="7"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Steps of EBP</a:t>
            </a:r>
          </a:p>
        </p:txBody>
      </p:sp>
    </p:spTree>
    <p:extLst>
      <p:ext uri="{BB962C8B-B14F-4D97-AF65-F5344CB8AC3E}">
        <p14:creationId xmlns:p14="http://schemas.microsoft.com/office/powerpoint/2010/main" val="4066077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C19ED17E-20A4-4E42-8393-1BA92FB713B5}"/>
              </a:ext>
            </a:extLst>
          </p:cNvPr>
          <p:cNvSpPr>
            <a:spLocks noGrp="1" noRot="1" noChangeArrowheads="1"/>
          </p:cNvSpPr>
          <p:nvPr>
            <p:ph type="title"/>
          </p:nvPr>
        </p:nvSpPr>
        <p:spPr>
          <a:xfrm>
            <a:off x="1691680" y="274638"/>
            <a:ext cx="6995120" cy="1143000"/>
          </a:xfrm>
        </p:spPr>
        <p:txBody>
          <a:bodyPr>
            <a:normAutofit fontScale="90000"/>
          </a:bodyPr>
          <a:lstStyle/>
          <a:p>
            <a:r>
              <a:rPr lang="en-US" altLang="en-US" sz="4000" dirty="0"/>
              <a:t>Formulating the Clinical Question</a:t>
            </a:r>
          </a:p>
        </p:txBody>
      </p:sp>
      <p:sp>
        <p:nvSpPr>
          <p:cNvPr id="63491" name="Rectangle 3">
            <a:extLst>
              <a:ext uri="{FF2B5EF4-FFF2-40B4-BE49-F238E27FC236}">
                <a16:creationId xmlns:a16="http://schemas.microsoft.com/office/drawing/2014/main" id="{F8259E96-8129-4664-B9B9-3C2745AF7F6A}"/>
              </a:ext>
            </a:extLst>
          </p:cNvPr>
          <p:cNvSpPr>
            <a:spLocks noGrp="1" noChangeArrowheads="1"/>
          </p:cNvSpPr>
          <p:nvPr>
            <p:ph type="body" idx="1"/>
          </p:nvPr>
        </p:nvSpPr>
        <p:spPr>
          <a:xfrm>
            <a:off x="1763688" y="1600200"/>
            <a:ext cx="6923112" cy="4525963"/>
          </a:xfrm>
        </p:spPr>
        <p:txBody>
          <a:bodyPr/>
          <a:lstStyle/>
          <a:p>
            <a:r>
              <a:rPr lang="en-US" altLang="en-US" dirty="0"/>
              <a:t>The “PICO” format is used to construct the clinical question specifically</a:t>
            </a:r>
          </a:p>
          <a:p>
            <a:r>
              <a:rPr lang="en-US" altLang="en-US" dirty="0"/>
              <a:t>Using PICO format helps you find a needle in a hay stack of research information</a:t>
            </a:r>
          </a:p>
        </p:txBody>
      </p:sp>
    </p:spTree>
    <p:extLst>
      <p:ext uri="{BB962C8B-B14F-4D97-AF65-F5344CB8AC3E}">
        <p14:creationId xmlns:p14="http://schemas.microsoft.com/office/powerpoint/2010/main" val="176877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23728" y="1844824"/>
            <a:ext cx="1008112" cy="7078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AU" sz="4000" dirty="0">
                <a:latin typeface="Comic Sans MS" pitchFamily="66" charset="0"/>
              </a:rPr>
              <a:t>P</a:t>
            </a:r>
          </a:p>
        </p:txBody>
      </p:sp>
      <p:sp>
        <p:nvSpPr>
          <p:cNvPr id="10" name="TextBox 9"/>
          <p:cNvSpPr txBox="1"/>
          <p:nvPr/>
        </p:nvSpPr>
        <p:spPr>
          <a:xfrm>
            <a:off x="2123728" y="2649106"/>
            <a:ext cx="1008112" cy="7078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AU" sz="4000" dirty="0">
                <a:latin typeface="Comic Sans MS" pitchFamily="66" charset="0"/>
              </a:rPr>
              <a:t>I</a:t>
            </a:r>
          </a:p>
        </p:txBody>
      </p:sp>
      <p:sp>
        <p:nvSpPr>
          <p:cNvPr id="11" name="TextBox 10"/>
          <p:cNvSpPr txBox="1"/>
          <p:nvPr/>
        </p:nvSpPr>
        <p:spPr>
          <a:xfrm>
            <a:off x="2123728" y="3462908"/>
            <a:ext cx="1008112" cy="7078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AU" sz="4000" dirty="0">
                <a:latin typeface="Comic Sans MS" pitchFamily="66" charset="0"/>
              </a:rPr>
              <a:t>C</a:t>
            </a:r>
          </a:p>
        </p:txBody>
      </p:sp>
      <p:sp>
        <p:nvSpPr>
          <p:cNvPr id="12" name="TextBox 11"/>
          <p:cNvSpPr txBox="1"/>
          <p:nvPr/>
        </p:nvSpPr>
        <p:spPr>
          <a:xfrm>
            <a:off x="2123728" y="4267190"/>
            <a:ext cx="1008112" cy="7078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AU" sz="4000" dirty="0">
                <a:latin typeface="Comic Sans MS" pitchFamily="66" charset="0"/>
              </a:rPr>
              <a:t>O</a:t>
            </a:r>
          </a:p>
        </p:txBody>
      </p:sp>
      <p:sp>
        <p:nvSpPr>
          <p:cNvPr id="13" name="TextBox 12"/>
          <p:cNvSpPr txBox="1"/>
          <p:nvPr/>
        </p:nvSpPr>
        <p:spPr>
          <a:xfrm>
            <a:off x="3419872" y="1872408"/>
            <a:ext cx="5040560" cy="67710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spAutoFit/>
          </a:bodyPr>
          <a:lstStyle/>
          <a:p>
            <a:r>
              <a:rPr lang="en-AU" sz="3800" dirty="0">
                <a:latin typeface="Comic Sans MS" pitchFamily="66" charset="0"/>
              </a:rPr>
              <a:t>Patient Population</a:t>
            </a:r>
          </a:p>
        </p:txBody>
      </p:sp>
      <p:sp>
        <p:nvSpPr>
          <p:cNvPr id="15" name="TextBox 14"/>
          <p:cNvSpPr txBox="1"/>
          <p:nvPr/>
        </p:nvSpPr>
        <p:spPr>
          <a:xfrm>
            <a:off x="3419872" y="2679884"/>
            <a:ext cx="5040560" cy="67710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spAutoFit/>
          </a:bodyPr>
          <a:lstStyle/>
          <a:p>
            <a:r>
              <a:rPr lang="en-AU" sz="3800" dirty="0">
                <a:latin typeface="Comic Sans MS" pitchFamily="66" charset="0"/>
              </a:rPr>
              <a:t>Intervention</a:t>
            </a:r>
          </a:p>
        </p:txBody>
      </p:sp>
      <p:sp>
        <p:nvSpPr>
          <p:cNvPr id="16" name="TextBox 15"/>
          <p:cNvSpPr txBox="1"/>
          <p:nvPr/>
        </p:nvSpPr>
        <p:spPr>
          <a:xfrm>
            <a:off x="3419872" y="3501008"/>
            <a:ext cx="5040560" cy="67710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spAutoFit/>
          </a:bodyPr>
          <a:lstStyle/>
          <a:p>
            <a:r>
              <a:rPr lang="en-AU" sz="3800" dirty="0">
                <a:latin typeface="Comic Sans MS" pitchFamily="66" charset="0"/>
              </a:rPr>
              <a:t>Comparison (if any)</a:t>
            </a:r>
          </a:p>
        </p:txBody>
      </p:sp>
      <p:sp>
        <p:nvSpPr>
          <p:cNvPr id="17" name="TextBox 16"/>
          <p:cNvSpPr txBox="1"/>
          <p:nvPr/>
        </p:nvSpPr>
        <p:spPr>
          <a:xfrm>
            <a:off x="3419872" y="4308484"/>
            <a:ext cx="5040560" cy="67710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spAutoFit/>
          </a:bodyPr>
          <a:lstStyle/>
          <a:p>
            <a:r>
              <a:rPr lang="en-AU" sz="3800" dirty="0">
                <a:latin typeface="Comic Sans MS" pitchFamily="66" charset="0"/>
              </a:rPr>
              <a:t>Outcome</a:t>
            </a:r>
          </a:p>
        </p:txBody>
      </p:sp>
    </p:spTree>
    <p:extLst>
      <p:ext uri="{BB962C8B-B14F-4D97-AF65-F5344CB8AC3E}">
        <p14:creationId xmlns:p14="http://schemas.microsoft.com/office/powerpoint/2010/main" val="154300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up)">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5"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84176" y="0"/>
            <a:ext cx="4464496" cy="1071463"/>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0"/>
              </a:spcAft>
            </a:pPr>
            <a:r>
              <a:rPr lang="en-AU" b="1" dirty="0">
                <a:solidFill>
                  <a:schemeClr val="bg1"/>
                </a:solidFill>
                <a:ea typeface="Calibri"/>
                <a:cs typeface="MyriadPro-Bold"/>
              </a:rPr>
              <a:t>Question</a:t>
            </a:r>
            <a:endParaRPr lang="en-AU" b="1" dirty="0">
              <a:solidFill>
                <a:schemeClr val="bg1"/>
              </a:solidFill>
              <a:ea typeface="Calibri"/>
              <a:cs typeface="Times New Roman"/>
            </a:endParaRPr>
          </a:p>
          <a:p>
            <a:pPr algn="ctr">
              <a:lnSpc>
                <a:spcPct val="115000"/>
              </a:lnSpc>
              <a:spcAft>
                <a:spcPts val="0"/>
              </a:spcAft>
            </a:pPr>
            <a:r>
              <a:rPr lang="en-AU" b="1" dirty="0">
                <a:solidFill>
                  <a:schemeClr val="bg1"/>
                </a:solidFill>
                <a:ea typeface="Calibri"/>
                <a:cs typeface="MyriadPro-BoldIt"/>
              </a:rPr>
              <a:t>Classification/Type</a:t>
            </a:r>
            <a:endParaRPr lang="en-AU" b="1" dirty="0">
              <a:solidFill>
                <a:schemeClr val="bg1"/>
              </a:solidFill>
              <a:ea typeface="Calibri"/>
              <a:cs typeface="Times New Roman"/>
            </a:endParaRPr>
          </a:p>
        </p:txBody>
      </p:sp>
      <p:sp>
        <p:nvSpPr>
          <p:cNvPr id="14" name="Rectangle 13"/>
          <p:cNvSpPr/>
          <p:nvPr/>
        </p:nvSpPr>
        <p:spPr>
          <a:xfrm>
            <a:off x="6048672" y="-6152"/>
            <a:ext cx="2987824" cy="1071463"/>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0"/>
              </a:spcAft>
            </a:pPr>
            <a:r>
              <a:rPr lang="en-AU" b="1" dirty="0">
                <a:solidFill>
                  <a:schemeClr val="bg1"/>
                </a:solidFill>
                <a:ea typeface="Calibri"/>
                <a:cs typeface="MyriadPro-Bold"/>
              </a:rPr>
              <a:t>Kind of Study Providing Best Evidence</a:t>
            </a:r>
          </a:p>
        </p:txBody>
      </p:sp>
      <p:sp>
        <p:nvSpPr>
          <p:cNvPr id="15" name="Rectangle 14"/>
          <p:cNvSpPr/>
          <p:nvPr/>
        </p:nvSpPr>
        <p:spPr>
          <a:xfrm>
            <a:off x="1593998" y="1058888"/>
            <a:ext cx="4464496" cy="857399"/>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dirty="0">
                <a:solidFill>
                  <a:schemeClr val="tx1"/>
                </a:solidFill>
                <a:ea typeface="Calibri"/>
                <a:cs typeface="Calibri"/>
              </a:rPr>
              <a:t>How can this problem be prevented?</a:t>
            </a:r>
          </a:p>
          <a:p>
            <a:pPr>
              <a:lnSpc>
                <a:spcPct val="115000"/>
              </a:lnSpc>
            </a:pPr>
            <a:r>
              <a:rPr lang="en-AU" b="1" dirty="0">
                <a:solidFill>
                  <a:schemeClr val="tx1"/>
                </a:solidFill>
                <a:ea typeface="Calibri"/>
                <a:cs typeface="Calibri"/>
              </a:rPr>
              <a:t>Prevention</a:t>
            </a:r>
            <a:endParaRPr lang="en-AU" dirty="0">
              <a:solidFill>
                <a:schemeClr val="tx1"/>
              </a:solidFill>
              <a:ea typeface="Calibri"/>
              <a:cs typeface="Times New Roman"/>
            </a:endParaRPr>
          </a:p>
        </p:txBody>
      </p:sp>
      <p:sp>
        <p:nvSpPr>
          <p:cNvPr id="16" name="Rectangle 15"/>
          <p:cNvSpPr/>
          <p:nvPr/>
        </p:nvSpPr>
        <p:spPr>
          <a:xfrm>
            <a:off x="6058494" y="1052736"/>
            <a:ext cx="2987824" cy="857399"/>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b="1" dirty="0">
                <a:solidFill>
                  <a:schemeClr val="tx1"/>
                </a:solidFill>
                <a:ea typeface="Calibri"/>
                <a:cs typeface="MyriadPro-Bold"/>
              </a:rPr>
              <a:t>Systematic reviews</a:t>
            </a:r>
          </a:p>
          <a:p>
            <a:pPr>
              <a:lnSpc>
                <a:spcPct val="150000"/>
              </a:lnSpc>
            </a:pPr>
            <a:r>
              <a:rPr lang="en-AU" b="1" dirty="0">
                <a:solidFill>
                  <a:schemeClr val="tx1"/>
                </a:solidFill>
                <a:ea typeface="Calibri"/>
                <a:cs typeface="MyriadPro-Bold"/>
              </a:rPr>
              <a:t>Randomized controlled trials</a:t>
            </a:r>
            <a:endParaRPr lang="en-AU" sz="2000" dirty="0">
              <a:solidFill>
                <a:schemeClr val="tx1"/>
              </a:solidFill>
              <a:ea typeface="Calibri"/>
              <a:cs typeface="Times New Roman"/>
            </a:endParaRPr>
          </a:p>
        </p:txBody>
      </p:sp>
      <p:sp>
        <p:nvSpPr>
          <p:cNvPr id="17" name="Rectangle 16"/>
          <p:cNvSpPr/>
          <p:nvPr/>
        </p:nvSpPr>
        <p:spPr>
          <a:xfrm>
            <a:off x="1593998" y="1916287"/>
            <a:ext cx="4464496" cy="975251"/>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dirty="0">
                <a:solidFill>
                  <a:schemeClr val="tx1"/>
                </a:solidFill>
                <a:ea typeface="Calibri"/>
                <a:cs typeface="Calibri"/>
              </a:rPr>
              <a:t>Will detecting this problem early, before symptoms, make a difference in my health?</a:t>
            </a:r>
          </a:p>
          <a:p>
            <a:pPr>
              <a:lnSpc>
                <a:spcPct val="115000"/>
              </a:lnSpc>
            </a:pPr>
            <a:r>
              <a:rPr lang="en-AU" b="1" dirty="0">
                <a:solidFill>
                  <a:schemeClr val="tx1"/>
                </a:solidFill>
                <a:ea typeface="Calibri"/>
                <a:cs typeface="Calibri"/>
              </a:rPr>
              <a:t>Screening</a:t>
            </a:r>
          </a:p>
        </p:txBody>
      </p:sp>
      <p:sp>
        <p:nvSpPr>
          <p:cNvPr id="18" name="Rectangle 17"/>
          <p:cNvSpPr/>
          <p:nvPr/>
        </p:nvSpPr>
        <p:spPr>
          <a:xfrm>
            <a:off x="6058494" y="1910135"/>
            <a:ext cx="2987824" cy="975251"/>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b="1" dirty="0">
                <a:solidFill>
                  <a:schemeClr val="tx1"/>
                </a:solidFill>
                <a:ea typeface="Calibri"/>
                <a:cs typeface="MyriadPro-Bold"/>
              </a:rPr>
              <a:t>Randomized controlled trials</a:t>
            </a:r>
            <a:endParaRPr lang="en-AU" sz="2000" dirty="0">
              <a:solidFill>
                <a:schemeClr val="tx1"/>
              </a:solidFill>
              <a:ea typeface="Calibri"/>
              <a:cs typeface="Times New Roman"/>
            </a:endParaRPr>
          </a:p>
        </p:txBody>
      </p:sp>
      <p:sp>
        <p:nvSpPr>
          <p:cNvPr id="19" name="Rectangle 18"/>
          <p:cNvSpPr/>
          <p:nvPr/>
        </p:nvSpPr>
        <p:spPr>
          <a:xfrm>
            <a:off x="1604814" y="2891538"/>
            <a:ext cx="4464496" cy="975662"/>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dirty="0">
                <a:solidFill>
                  <a:schemeClr val="tx1"/>
                </a:solidFill>
                <a:ea typeface="Calibri"/>
                <a:cs typeface="Calibri"/>
              </a:rPr>
              <a:t>How good is this test at detecting this problem?</a:t>
            </a:r>
          </a:p>
          <a:p>
            <a:pPr>
              <a:lnSpc>
                <a:spcPct val="115000"/>
              </a:lnSpc>
            </a:pPr>
            <a:r>
              <a:rPr lang="en-AU" b="1" dirty="0">
                <a:solidFill>
                  <a:schemeClr val="tx1"/>
                </a:solidFill>
                <a:ea typeface="Calibri"/>
                <a:cs typeface="Calibri"/>
              </a:rPr>
              <a:t>Diagnostic </a:t>
            </a:r>
          </a:p>
        </p:txBody>
      </p:sp>
      <p:sp>
        <p:nvSpPr>
          <p:cNvPr id="20" name="Rectangle 19"/>
          <p:cNvSpPr/>
          <p:nvPr/>
        </p:nvSpPr>
        <p:spPr>
          <a:xfrm>
            <a:off x="6063530" y="2879234"/>
            <a:ext cx="2987824" cy="975662"/>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b="1" dirty="0">
                <a:solidFill>
                  <a:schemeClr val="tx1"/>
                </a:solidFill>
                <a:ea typeface="Calibri"/>
                <a:cs typeface="MyriadPro-Bold"/>
              </a:rPr>
              <a:t>Randomized controlled trials, Cohort studies</a:t>
            </a:r>
          </a:p>
        </p:txBody>
      </p:sp>
      <p:sp>
        <p:nvSpPr>
          <p:cNvPr id="21" name="Rectangle 20"/>
          <p:cNvSpPr/>
          <p:nvPr/>
        </p:nvSpPr>
        <p:spPr>
          <a:xfrm>
            <a:off x="1593998" y="3863817"/>
            <a:ext cx="4464496" cy="857399"/>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dirty="0">
                <a:solidFill>
                  <a:schemeClr val="tx1"/>
                </a:solidFill>
                <a:ea typeface="Calibri"/>
                <a:cs typeface="Calibri"/>
              </a:rPr>
              <a:t>What is the likely outcome of this problem? </a:t>
            </a:r>
          </a:p>
          <a:p>
            <a:pPr>
              <a:lnSpc>
                <a:spcPct val="115000"/>
              </a:lnSpc>
            </a:pPr>
            <a:r>
              <a:rPr lang="en-AU" b="1" dirty="0">
                <a:solidFill>
                  <a:schemeClr val="tx1"/>
                </a:solidFill>
                <a:ea typeface="Calibri"/>
                <a:cs typeface="Calibri"/>
              </a:rPr>
              <a:t>Prognosis</a:t>
            </a:r>
          </a:p>
        </p:txBody>
      </p:sp>
      <p:sp>
        <p:nvSpPr>
          <p:cNvPr id="22" name="Rectangle 21"/>
          <p:cNvSpPr/>
          <p:nvPr/>
        </p:nvSpPr>
        <p:spPr>
          <a:xfrm>
            <a:off x="6058494" y="3857665"/>
            <a:ext cx="2987824" cy="857399"/>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b="1" dirty="0">
                <a:solidFill>
                  <a:schemeClr val="tx1"/>
                </a:solidFill>
                <a:ea typeface="Calibri"/>
                <a:cs typeface="MyriadPro-Bold"/>
              </a:rPr>
              <a:t>Cohort studies</a:t>
            </a:r>
          </a:p>
        </p:txBody>
      </p:sp>
      <p:sp>
        <p:nvSpPr>
          <p:cNvPr id="23" name="Rectangle 22"/>
          <p:cNvSpPr/>
          <p:nvPr/>
        </p:nvSpPr>
        <p:spPr>
          <a:xfrm>
            <a:off x="1604814" y="4712246"/>
            <a:ext cx="4464496" cy="936649"/>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dirty="0">
                <a:solidFill>
                  <a:schemeClr val="tx1"/>
                </a:solidFill>
                <a:ea typeface="Calibri"/>
                <a:cs typeface="Calibri"/>
              </a:rPr>
              <a:t>Number of new occurrence  of a condition  in a population over a given period of time.</a:t>
            </a:r>
          </a:p>
          <a:p>
            <a:pPr>
              <a:lnSpc>
                <a:spcPct val="115000"/>
              </a:lnSpc>
            </a:pPr>
            <a:r>
              <a:rPr lang="en-AU" b="1" dirty="0">
                <a:solidFill>
                  <a:schemeClr val="tx1"/>
                </a:solidFill>
                <a:ea typeface="Calibri"/>
                <a:cs typeface="Calibri"/>
              </a:rPr>
              <a:t>Incidence</a:t>
            </a:r>
          </a:p>
        </p:txBody>
      </p:sp>
      <p:sp>
        <p:nvSpPr>
          <p:cNvPr id="24" name="Rectangle 23"/>
          <p:cNvSpPr/>
          <p:nvPr/>
        </p:nvSpPr>
        <p:spPr>
          <a:xfrm>
            <a:off x="6069310" y="4706094"/>
            <a:ext cx="2987824" cy="936649"/>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b="1" dirty="0">
                <a:solidFill>
                  <a:schemeClr val="tx1"/>
                </a:solidFill>
                <a:ea typeface="Calibri"/>
                <a:cs typeface="MyriadPro-Bold"/>
              </a:rPr>
              <a:t>Cohort studies</a:t>
            </a:r>
          </a:p>
        </p:txBody>
      </p:sp>
      <p:sp>
        <p:nvSpPr>
          <p:cNvPr id="25" name="Rectangle 24"/>
          <p:cNvSpPr/>
          <p:nvPr/>
        </p:nvSpPr>
        <p:spPr>
          <a:xfrm>
            <a:off x="1604814" y="5648350"/>
            <a:ext cx="4464496" cy="100196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dirty="0">
                <a:solidFill>
                  <a:schemeClr val="tx1"/>
                </a:solidFill>
                <a:ea typeface="Calibri"/>
                <a:cs typeface="Calibri"/>
              </a:rPr>
              <a:t>What proportion of the population  has a particular condition?</a:t>
            </a:r>
          </a:p>
          <a:p>
            <a:pPr>
              <a:lnSpc>
                <a:spcPct val="115000"/>
              </a:lnSpc>
            </a:pPr>
            <a:r>
              <a:rPr lang="en-AU" b="1" dirty="0">
                <a:solidFill>
                  <a:schemeClr val="tx1"/>
                </a:solidFill>
                <a:ea typeface="Calibri"/>
                <a:cs typeface="Calibri"/>
              </a:rPr>
              <a:t>Prevalence</a:t>
            </a:r>
          </a:p>
        </p:txBody>
      </p:sp>
      <p:sp>
        <p:nvSpPr>
          <p:cNvPr id="26" name="Rectangle 25"/>
          <p:cNvSpPr/>
          <p:nvPr/>
        </p:nvSpPr>
        <p:spPr>
          <a:xfrm>
            <a:off x="6069310" y="5642198"/>
            <a:ext cx="2987824" cy="1001960"/>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b="1" dirty="0">
                <a:solidFill>
                  <a:schemeClr val="tx1"/>
                </a:solidFill>
                <a:ea typeface="Calibri"/>
                <a:cs typeface="MyriadPro-Bold"/>
              </a:rPr>
              <a:t>Cohort studies</a:t>
            </a:r>
          </a:p>
        </p:txBody>
      </p:sp>
      <p:sp>
        <p:nvSpPr>
          <p:cNvPr id="27" name="TextBox 26"/>
          <p:cNvSpPr txBox="1"/>
          <p:nvPr/>
        </p:nvSpPr>
        <p:spPr>
          <a:xfrm>
            <a:off x="2307074" y="2322289"/>
            <a:ext cx="6003354" cy="3159383"/>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b="1" dirty="0">
                <a:solidFill>
                  <a:schemeClr val="bg1"/>
                </a:solidFill>
                <a:ea typeface="Calibri"/>
                <a:cs typeface="Calibri"/>
              </a:rPr>
              <a:t>How many childbearing women under 40yrs are living with depression today in the Maldives?</a:t>
            </a:r>
          </a:p>
          <a:p>
            <a:endParaRPr lang="en-AU" sz="2800" dirty="0">
              <a:solidFill>
                <a:schemeClr val="bg1"/>
              </a:solidFill>
            </a:endParaRPr>
          </a:p>
        </p:txBody>
      </p:sp>
      <p:sp>
        <p:nvSpPr>
          <p:cNvPr id="10" name="TextBox 9"/>
          <p:cNvSpPr txBox="1"/>
          <p:nvPr/>
        </p:nvSpPr>
        <p:spPr>
          <a:xfrm>
            <a:off x="2497424" y="2357849"/>
            <a:ext cx="5616624" cy="3159383"/>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b="1" dirty="0">
                <a:solidFill>
                  <a:schemeClr val="bg1"/>
                </a:solidFill>
                <a:ea typeface="Calibri"/>
                <a:cs typeface="Calibri"/>
              </a:rPr>
              <a:t>Does having a stroke increases risk of dementia in elderly people? </a:t>
            </a:r>
          </a:p>
          <a:p>
            <a:endParaRPr lang="en-AU" sz="2800" dirty="0">
              <a:solidFill>
                <a:schemeClr val="bg1"/>
              </a:solidFill>
            </a:endParaRPr>
          </a:p>
        </p:txBody>
      </p:sp>
      <p:sp>
        <p:nvSpPr>
          <p:cNvPr id="5" name="TextBox 4"/>
          <p:cNvSpPr txBox="1"/>
          <p:nvPr/>
        </p:nvSpPr>
        <p:spPr>
          <a:xfrm>
            <a:off x="3001480" y="2692876"/>
            <a:ext cx="4608512" cy="2553474"/>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b="1" dirty="0">
                <a:solidFill>
                  <a:schemeClr val="bg1"/>
                </a:solidFill>
                <a:ea typeface="Calibri"/>
                <a:cs typeface="Calibri"/>
              </a:rPr>
              <a:t> How effective is Foot pumps in preventing DVT?</a:t>
            </a:r>
            <a:r>
              <a:rPr lang="en-AU" sz="2800" dirty="0">
                <a:solidFill>
                  <a:schemeClr val="bg1"/>
                </a:solidFill>
                <a:ea typeface="Calibri"/>
                <a:cs typeface="Calibri"/>
              </a:rPr>
              <a:t> </a:t>
            </a:r>
            <a:endParaRPr lang="en-AU" sz="2800" dirty="0">
              <a:solidFill>
                <a:schemeClr val="bg1"/>
              </a:solidFill>
              <a:ea typeface="Calibri"/>
              <a:cs typeface="Times New Roman"/>
            </a:endParaRPr>
          </a:p>
          <a:p>
            <a:endParaRPr lang="en-AU" sz="2800" dirty="0">
              <a:solidFill>
                <a:schemeClr val="bg1"/>
              </a:solidFill>
            </a:endParaRPr>
          </a:p>
        </p:txBody>
      </p:sp>
      <p:sp>
        <p:nvSpPr>
          <p:cNvPr id="7" name="TextBox 6"/>
          <p:cNvSpPr txBox="1"/>
          <p:nvPr/>
        </p:nvSpPr>
        <p:spPr>
          <a:xfrm>
            <a:off x="2448286" y="2692876"/>
            <a:ext cx="6013176" cy="2553474"/>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b="1" dirty="0">
                <a:solidFill>
                  <a:schemeClr val="bg1"/>
                </a:solidFill>
                <a:ea typeface="Calibri"/>
                <a:cs typeface="Calibri"/>
              </a:rPr>
              <a:t>Is cervical cancer screening useful for women over 40yrs?</a:t>
            </a:r>
            <a:endParaRPr lang="en-AU" sz="2800" dirty="0">
              <a:solidFill>
                <a:schemeClr val="bg1"/>
              </a:solidFill>
              <a:ea typeface="Calibri"/>
              <a:cs typeface="Times New Roman"/>
            </a:endParaRPr>
          </a:p>
          <a:p>
            <a:endParaRPr lang="en-AU" sz="2800" dirty="0">
              <a:solidFill>
                <a:schemeClr val="bg1"/>
              </a:solidFill>
            </a:endParaRPr>
          </a:p>
        </p:txBody>
      </p:sp>
      <p:sp>
        <p:nvSpPr>
          <p:cNvPr id="11" name="TextBox 10"/>
          <p:cNvSpPr txBox="1"/>
          <p:nvPr/>
        </p:nvSpPr>
        <p:spPr>
          <a:xfrm>
            <a:off x="2120952" y="2071320"/>
            <a:ext cx="6375598" cy="3245941"/>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400" b="1" dirty="0">
                <a:solidFill>
                  <a:schemeClr val="bg1"/>
                </a:solidFill>
                <a:ea typeface="Calibri"/>
                <a:cs typeface="Calibri"/>
              </a:rPr>
              <a:t>What is the number of childbearing women who develop perinatal depression each year as a proposition of the entire female population under 40yrs? </a:t>
            </a:r>
          </a:p>
          <a:p>
            <a:endParaRPr lang="en-AU" sz="2400" dirty="0">
              <a:solidFill>
                <a:schemeClr val="bg1"/>
              </a:solidFill>
            </a:endParaRPr>
          </a:p>
        </p:txBody>
      </p:sp>
      <p:sp>
        <p:nvSpPr>
          <p:cNvPr id="9" name="TextBox 8"/>
          <p:cNvSpPr txBox="1"/>
          <p:nvPr/>
        </p:nvSpPr>
        <p:spPr>
          <a:xfrm>
            <a:off x="2267744" y="2357849"/>
            <a:ext cx="6193718" cy="2726591"/>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400" b="1" dirty="0">
                <a:solidFill>
                  <a:schemeClr val="bg1"/>
                </a:solidFill>
                <a:ea typeface="Calibri"/>
                <a:cs typeface="Calibri"/>
              </a:rPr>
              <a:t>Is audiometry more accurate than whispered voice test for detecting hearing impairment in elderly population? </a:t>
            </a:r>
          </a:p>
          <a:p>
            <a:endParaRPr lang="en-AU" sz="2400" dirty="0">
              <a:solidFill>
                <a:schemeClr val="bg1"/>
              </a:solidFill>
            </a:endParaRPr>
          </a:p>
        </p:txBody>
      </p:sp>
    </p:spTree>
    <p:extLst>
      <p:ext uri="{BB962C8B-B14F-4D97-AF65-F5344CB8AC3E}">
        <p14:creationId xmlns:p14="http://schemas.microsoft.com/office/powerpoint/2010/main" val="136518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3" presetClass="emph" presetSubtype="2" fill="hold" grpId="0" nodeType="withEffect">
                                  <p:stCondLst>
                                    <p:cond delay="0"/>
                                  </p:stCondLst>
                                  <p:childTnLst>
                                    <p:animClr clrSpc="rgb" dir="cw">
                                      <p:cBhvr override="childStyle">
                                        <p:cTn id="14" dur="2000" fill="hold"/>
                                        <p:tgtEl>
                                          <p:spTgt spid="15"/>
                                        </p:tgtEl>
                                        <p:attrNameLst>
                                          <p:attrName>style.color</p:attrName>
                                        </p:attrNameLst>
                                      </p:cBhvr>
                                      <p:to>
                                        <a:srgbClr val="777777"/>
                                      </p:to>
                                    </p:animClr>
                                  </p:childTnLst>
                                </p:cTn>
                              </p:par>
                              <p:par>
                                <p:cTn id="15" presetID="3" presetClass="emph" presetSubtype="2" fill="hold" grpId="0" nodeType="withEffect">
                                  <p:stCondLst>
                                    <p:cond delay="0"/>
                                  </p:stCondLst>
                                  <p:childTnLst>
                                    <p:animClr clrSpc="rgb" dir="cw">
                                      <p:cBhvr override="childStyle">
                                        <p:cTn id="16" dur="2000" fill="hold"/>
                                        <p:tgtEl>
                                          <p:spTgt spid="16"/>
                                        </p:tgtEl>
                                        <p:attrNameLst>
                                          <p:attrName>style.color</p:attrName>
                                        </p:attrNameLst>
                                      </p:cBhvr>
                                      <p:to>
                                        <a:srgbClr val="777777"/>
                                      </p:to>
                                    </p:animClr>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3" presetClass="emph" presetSubtype="2" fill="hold" grpId="1" nodeType="withEffect">
                                  <p:stCondLst>
                                    <p:cond delay="0"/>
                                  </p:stCondLst>
                                  <p:childTnLst>
                                    <p:animClr clrSpc="rgb" dir="cw">
                                      <p:cBhvr override="childStyle">
                                        <p:cTn id="33" dur="2000" fill="hold"/>
                                        <p:tgtEl>
                                          <p:spTgt spid="17"/>
                                        </p:tgtEl>
                                        <p:attrNameLst>
                                          <p:attrName>style.color</p:attrName>
                                        </p:attrNameLst>
                                      </p:cBhvr>
                                      <p:to>
                                        <a:srgbClr val="777777"/>
                                      </p:to>
                                    </p:animClr>
                                  </p:childTnLst>
                                </p:cTn>
                              </p:par>
                              <p:par>
                                <p:cTn id="34" presetID="3" presetClass="emph" presetSubtype="2" fill="hold" grpId="1" nodeType="withEffect">
                                  <p:stCondLst>
                                    <p:cond delay="0"/>
                                  </p:stCondLst>
                                  <p:childTnLst>
                                    <p:animClr clrSpc="rgb" dir="cw">
                                      <p:cBhvr override="childStyle">
                                        <p:cTn id="35" dur="2000" fill="hold"/>
                                        <p:tgtEl>
                                          <p:spTgt spid="18"/>
                                        </p:tgtEl>
                                        <p:attrNameLst>
                                          <p:attrName>style.color</p:attrName>
                                        </p:attrNameLst>
                                      </p:cBhvr>
                                      <p:to>
                                        <a:srgbClr val="777777"/>
                                      </p:to>
                                    </p:animClr>
                                  </p:childTnLst>
                                </p:cTn>
                              </p:par>
                            </p:childTnLst>
                          </p:cTn>
                        </p:par>
                        <p:par>
                          <p:cTn id="36" fill="hold">
                            <p:stCondLst>
                              <p:cond delay="2000"/>
                            </p:stCondLst>
                            <p:childTnLst>
                              <p:par>
                                <p:cTn id="37" presetID="1"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9"/>
                                        </p:tgtEl>
                                      </p:cBhvr>
                                    </p:animEffect>
                                    <p:set>
                                      <p:cBhvr>
                                        <p:cTn id="50" dur="1" fill="hold">
                                          <p:stCondLst>
                                            <p:cond delay="499"/>
                                          </p:stCondLst>
                                        </p:cTn>
                                        <p:tgtEl>
                                          <p:spTgt spid="9"/>
                                        </p:tgtEl>
                                        <p:attrNameLst>
                                          <p:attrName>style.visibility</p:attrName>
                                        </p:attrNameLst>
                                      </p:cBhvr>
                                      <p:to>
                                        <p:strVal val="hidden"/>
                                      </p:to>
                                    </p:set>
                                  </p:childTnLst>
                                </p:cTn>
                              </p:par>
                              <p:par>
                                <p:cTn id="51" presetID="3" presetClass="emph" presetSubtype="2" fill="hold" grpId="1" nodeType="withEffect">
                                  <p:stCondLst>
                                    <p:cond delay="0"/>
                                  </p:stCondLst>
                                  <p:childTnLst>
                                    <p:animClr clrSpc="rgb" dir="cw">
                                      <p:cBhvr override="childStyle">
                                        <p:cTn id="52" dur="2000" fill="hold"/>
                                        <p:tgtEl>
                                          <p:spTgt spid="19"/>
                                        </p:tgtEl>
                                        <p:attrNameLst>
                                          <p:attrName>style.color</p:attrName>
                                        </p:attrNameLst>
                                      </p:cBhvr>
                                      <p:to>
                                        <a:srgbClr val="777777"/>
                                      </p:to>
                                    </p:animClr>
                                  </p:childTnLst>
                                </p:cTn>
                              </p:par>
                              <p:par>
                                <p:cTn id="53" presetID="3" presetClass="emph" presetSubtype="2" fill="hold" grpId="1" nodeType="withEffect">
                                  <p:stCondLst>
                                    <p:cond delay="0"/>
                                  </p:stCondLst>
                                  <p:childTnLst>
                                    <p:animClr clrSpc="rgb" dir="cw">
                                      <p:cBhvr override="childStyle">
                                        <p:cTn id="54" dur="2000" fill="hold"/>
                                        <p:tgtEl>
                                          <p:spTgt spid="20"/>
                                        </p:tgtEl>
                                        <p:attrNameLst>
                                          <p:attrName>style.color</p:attrName>
                                        </p:attrNameLst>
                                      </p:cBhvr>
                                      <p:to>
                                        <a:srgbClr val="777777"/>
                                      </p:to>
                                    </p:animClr>
                                  </p:childTnLst>
                                </p:cTn>
                              </p:par>
                            </p:childTnLst>
                          </p:cTn>
                        </p:par>
                        <p:par>
                          <p:cTn id="55" fill="hold">
                            <p:stCondLst>
                              <p:cond delay="2000"/>
                            </p:stCondLst>
                            <p:childTnLst>
                              <p:par>
                                <p:cTn id="56" presetID="1"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10"/>
                                        </p:tgtEl>
                                      </p:cBhvr>
                                    </p:animEffect>
                                    <p:set>
                                      <p:cBhvr>
                                        <p:cTn id="69" dur="1" fill="hold">
                                          <p:stCondLst>
                                            <p:cond delay="499"/>
                                          </p:stCondLst>
                                        </p:cTn>
                                        <p:tgtEl>
                                          <p:spTgt spid="10"/>
                                        </p:tgtEl>
                                        <p:attrNameLst>
                                          <p:attrName>style.visibility</p:attrName>
                                        </p:attrNameLst>
                                      </p:cBhvr>
                                      <p:to>
                                        <p:strVal val="hidden"/>
                                      </p:to>
                                    </p:set>
                                  </p:childTnLst>
                                </p:cTn>
                              </p:par>
                              <p:par>
                                <p:cTn id="70" presetID="3" presetClass="emph" presetSubtype="2" fill="hold" grpId="1" nodeType="withEffect">
                                  <p:stCondLst>
                                    <p:cond delay="0"/>
                                  </p:stCondLst>
                                  <p:childTnLst>
                                    <p:animClr clrSpc="rgb" dir="cw">
                                      <p:cBhvr override="childStyle">
                                        <p:cTn id="71" dur="2000" fill="hold"/>
                                        <p:tgtEl>
                                          <p:spTgt spid="22"/>
                                        </p:tgtEl>
                                        <p:attrNameLst>
                                          <p:attrName>style.color</p:attrName>
                                        </p:attrNameLst>
                                      </p:cBhvr>
                                      <p:to>
                                        <a:srgbClr val="777777"/>
                                      </p:to>
                                    </p:animClr>
                                  </p:childTnLst>
                                </p:cTn>
                              </p:par>
                              <p:par>
                                <p:cTn id="72" presetID="3" presetClass="emph" presetSubtype="2" fill="hold" grpId="1" nodeType="withEffect">
                                  <p:stCondLst>
                                    <p:cond delay="0"/>
                                  </p:stCondLst>
                                  <p:childTnLst>
                                    <p:animClr clrSpc="rgb" dir="cw">
                                      <p:cBhvr override="childStyle">
                                        <p:cTn id="73" dur="2000" fill="hold"/>
                                        <p:tgtEl>
                                          <p:spTgt spid="21"/>
                                        </p:tgtEl>
                                        <p:attrNameLst>
                                          <p:attrName>style.color</p:attrName>
                                        </p:attrNameLst>
                                      </p:cBhvr>
                                      <p:to>
                                        <a:srgbClr val="777777"/>
                                      </p:to>
                                    </p:animClr>
                                  </p:childTnLst>
                                </p:cTn>
                              </p:par>
                            </p:childTnLst>
                          </p:cTn>
                        </p:par>
                        <p:par>
                          <p:cTn id="74" fill="hold">
                            <p:stCondLst>
                              <p:cond delay="2000"/>
                            </p:stCondLst>
                            <p:childTnLst>
                              <p:par>
                                <p:cTn id="75" presetID="1" presetClass="entr" presetSubtype="0"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fade">
                                      <p:cBhvr>
                                        <p:cTn id="83" dur="500"/>
                                        <p:tgtEl>
                                          <p:spTgt spid="11"/>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500"/>
                                        <p:tgtEl>
                                          <p:spTgt spid="11"/>
                                        </p:tgtEl>
                                      </p:cBhvr>
                                    </p:animEffect>
                                    <p:set>
                                      <p:cBhvr>
                                        <p:cTn id="88" dur="1" fill="hold">
                                          <p:stCondLst>
                                            <p:cond delay="499"/>
                                          </p:stCondLst>
                                        </p:cTn>
                                        <p:tgtEl>
                                          <p:spTgt spid="11"/>
                                        </p:tgtEl>
                                        <p:attrNameLst>
                                          <p:attrName>style.visibility</p:attrName>
                                        </p:attrNameLst>
                                      </p:cBhvr>
                                      <p:to>
                                        <p:strVal val="hidden"/>
                                      </p:to>
                                    </p:set>
                                  </p:childTnLst>
                                </p:cTn>
                              </p:par>
                              <p:par>
                                <p:cTn id="89" presetID="3" presetClass="emph" presetSubtype="2" fill="hold" grpId="1" nodeType="withEffect">
                                  <p:stCondLst>
                                    <p:cond delay="0"/>
                                  </p:stCondLst>
                                  <p:childTnLst>
                                    <p:animClr clrSpc="rgb" dir="cw">
                                      <p:cBhvr override="childStyle">
                                        <p:cTn id="90" dur="2000" fill="hold"/>
                                        <p:tgtEl>
                                          <p:spTgt spid="23"/>
                                        </p:tgtEl>
                                        <p:attrNameLst>
                                          <p:attrName>style.color</p:attrName>
                                        </p:attrNameLst>
                                      </p:cBhvr>
                                      <p:to>
                                        <a:srgbClr val="777777"/>
                                      </p:to>
                                    </p:animClr>
                                  </p:childTnLst>
                                </p:cTn>
                              </p:par>
                              <p:par>
                                <p:cTn id="91" presetID="3" presetClass="emph" presetSubtype="2" fill="hold" grpId="1" nodeType="withEffect">
                                  <p:stCondLst>
                                    <p:cond delay="0"/>
                                  </p:stCondLst>
                                  <p:childTnLst>
                                    <p:animClr clrSpc="rgb" dir="cw">
                                      <p:cBhvr override="childStyle">
                                        <p:cTn id="92" dur="2000" fill="hold"/>
                                        <p:tgtEl>
                                          <p:spTgt spid="24"/>
                                        </p:tgtEl>
                                        <p:attrNameLst>
                                          <p:attrName>style.color</p:attrName>
                                        </p:attrNameLst>
                                      </p:cBhvr>
                                      <p:to>
                                        <a:srgbClr val="777777"/>
                                      </p:to>
                                    </p:animClr>
                                  </p:childTnLst>
                                </p:cTn>
                              </p:par>
                            </p:childTnLst>
                          </p:cTn>
                        </p:par>
                        <p:par>
                          <p:cTn id="93" fill="hold">
                            <p:stCondLst>
                              <p:cond delay="2000"/>
                            </p:stCondLst>
                            <p:childTnLst>
                              <p:par>
                                <p:cTn id="94" presetID="1" presetClass="entr" presetSubtype="0"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par>
                                <p:cTn id="108" presetID="3" presetClass="emph" presetSubtype="2" fill="hold" grpId="1" nodeType="withEffect">
                                  <p:stCondLst>
                                    <p:cond delay="0"/>
                                  </p:stCondLst>
                                  <p:childTnLst>
                                    <p:animClr clrSpc="rgb" dir="cw">
                                      <p:cBhvr override="childStyle">
                                        <p:cTn id="109" dur="2000" fill="hold"/>
                                        <p:tgtEl>
                                          <p:spTgt spid="25"/>
                                        </p:tgtEl>
                                        <p:attrNameLst>
                                          <p:attrName>style.color</p:attrName>
                                        </p:attrNameLst>
                                      </p:cBhvr>
                                      <p:to>
                                        <a:srgbClr val="777777"/>
                                      </p:to>
                                    </p:animClr>
                                  </p:childTnLst>
                                </p:cTn>
                              </p:par>
                              <p:par>
                                <p:cTn id="110" presetID="3" presetClass="emph" presetSubtype="2" fill="hold" grpId="1" nodeType="withEffect">
                                  <p:stCondLst>
                                    <p:cond delay="0"/>
                                  </p:stCondLst>
                                  <p:childTnLst>
                                    <p:animClr clrSpc="rgb" dir="cw">
                                      <p:cBhvr override="childStyle">
                                        <p:cTn id="111" dur="2000" fill="hold"/>
                                        <p:tgtEl>
                                          <p:spTgt spid="26"/>
                                        </p:tgtEl>
                                        <p:attrNameLst>
                                          <p:attrName>style.color</p:attrName>
                                        </p:attrNameLst>
                                      </p:cBhvr>
                                      <p:to>
                                        <a:srgbClr val="777777"/>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10" grpId="0" animBg="1"/>
      <p:bldP spid="10" grpId="1" animBg="1"/>
      <p:bldP spid="5" grpId="0" animBg="1"/>
      <p:bldP spid="5" grpId="1" animBg="1"/>
      <p:bldP spid="7" grpId="0" animBg="1"/>
      <p:bldP spid="7" grpId="1" animBg="1"/>
      <p:bldP spid="11" grpId="0" animBg="1"/>
      <p:bldP spid="11" grpId="1" animBg="1"/>
      <p:bldP spid="9" grpId="0" animBg="1"/>
      <p:bldP spid="9"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84176" y="0"/>
            <a:ext cx="4464496" cy="1268760"/>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0"/>
              </a:spcAft>
            </a:pPr>
            <a:r>
              <a:rPr lang="en-AU" sz="2000" b="1" dirty="0">
                <a:solidFill>
                  <a:schemeClr val="bg1"/>
                </a:solidFill>
                <a:ea typeface="Calibri"/>
                <a:cs typeface="MyriadPro-Bold"/>
              </a:rPr>
              <a:t>Question</a:t>
            </a:r>
            <a:endParaRPr lang="en-AU" sz="2000" b="1" dirty="0">
              <a:solidFill>
                <a:schemeClr val="bg1"/>
              </a:solidFill>
              <a:ea typeface="Calibri"/>
              <a:cs typeface="Times New Roman"/>
            </a:endParaRPr>
          </a:p>
          <a:p>
            <a:pPr algn="ctr">
              <a:lnSpc>
                <a:spcPct val="115000"/>
              </a:lnSpc>
              <a:spcAft>
                <a:spcPts val="0"/>
              </a:spcAft>
            </a:pPr>
            <a:r>
              <a:rPr lang="en-AU" sz="2000" b="1" dirty="0">
                <a:solidFill>
                  <a:schemeClr val="bg1"/>
                </a:solidFill>
                <a:ea typeface="Calibri"/>
                <a:cs typeface="MyriadPro-BoldIt"/>
              </a:rPr>
              <a:t>Classification/Type</a:t>
            </a:r>
            <a:endParaRPr lang="en-AU" sz="2000" b="1" dirty="0">
              <a:solidFill>
                <a:schemeClr val="bg1"/>
              </a:solidFill>
              <a:ea typeface="Calibri"/>
              <a:cs typeface="Times New Roman"/>
            </a:endParaRPr>
          </a:p>
        </p:txBody>
      </p:sp>
      <p:sp>
        <p:nvSpPr>
          <p:cNvPr id="14" name="Rectangle 13"/>
          <p:cNvSpPr/>
          <p:nvPr/>
        </p:nvSpPr>
        <p:spPr>
          <a:xfrm>
            <a:off x="6048672" y="12898"/>
            <a:ext cx="2987824" cy="1268760"/>
          </a:xfrm>
          <a:prstGeom prst="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0"/>
              </a:spcAft>
            </a:pPr>
            <a:r>
              <a:rPr lang="en-AU" sz="2000" b="1" dirty="0">
                <a:solidFill>
                  <a:schemeClr val="bg1"/>
                </a:solidFill>
                <a:ea typeface="Calibri"/>
                <a:cs typeface="MyriadPro-Bold"/>
              </a:rPr>
              <a:t>Kind of Study Providing Best Evidence</a:t>
            </a:r>
          </a:p>
        </p:txBody>
      </p:sp>
      <p:sp>
        <p:nvSpPr>
          <p:cNvPr id="15" name="Rectangle 14"/>
          <p:cNvSpPr/>
          <p:nvPr/>
        </p:nvSpPr>
        <p:spPr>
          <a:xfrm>
            <a:off x="1593998" y="1418928"/>
            <a:ext cx="4464496" cy="100196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sz="2000" dirty="0">
                <a:solidFill>
                  <a:schemeClr val="tx1"/>
                </a:solidFill>
                <a:ea typeface="Calibri"/>
                <a:cs typeface="Calibri"/>
              </a:rPr>
              <a:t>What should be done to treat this problem? </a:t>
            </a:r>
          </a:p>
          <a:p>
            <a:pPr>
              <a:lnSpc>
                <a:spcPct val="115000"/>
              </a:lnSpc>
            </a:pPr>
            <a:r>
              <a:rPr lang="en-AU" sz="2000" b="1" dirty="0">
                <a:solidFill>
                  <a:schemeClr val="tx1"/>
                </a:solidFill>
                <a:ea typeface="Calibri"/>
                <a:cs typeface="Calibri"/>
              </a:rPr>
              <a:t>therapy</a:t>
            </a:r>
          </a:p>
        </p:txBody>
      </p:sp>
      <p:sp>
        <p:nvSpPr>
          <p:cNvPr id="16" name="Rectangle 15"/>
          <p:cNvSpPr/>
          <p:nvPr/>
        </p:nvSpPr>
        <p:spPr>
          <a:xfrm>
            <a:off x="6058494" y="1412776"/>
            <a:ext cx="2987824" cy="1001960"/>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sz="2000" b="1" dirty="0">
                <a:solidFill>
                  <a:schemeClr val="tx1"/>
                </a:solidFill>
                <a:ea typeface="Calibri"/>
                <a:cs typeface="MyriadPro-Bold"/>
              </a:rPr>
              <a:t>Randomized controlled trials</a:t>
            </a:r>
            <a:endParaRPr lang="en-AU" sz="2400" dirty="0">
              <a:solidFill>
                <a:schemeClr val="tx1"/>
              </a:solidFill>
              <a:ea typeface="Calibri"/>
              <a:cs typeface="Times New Roman"/>
            </a:endParaRPr>
          </a:p>
        </p:txBody>
      </p:sp>
      <p:sp>
        <p:nvSpPr>
          <p:cNvPr id="17" name="Rectangle 16"/>
          <p:cNvSpPr/>
          <p:nvPr/>
        </p:nvSpPr>
        <p:spPr>
          <a:xfrm>
            <a:off x="1593998" y="2643064"/>
            <a:ext cx="4464496" cy="1145976"/>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sz="2000" dirty="0">
                <a:solidFill>
                  <a:schemeClr val="tx1"/>
                </a:solidFill>
                <a:ea typeface="Calibri"/>
                <a:cs typeface="Calibri"/>
              </a:rPr>
              <a:t>What causes this problem?</a:t>
            </a:r>
          </a:p>
          <a:p>
            <a:pPr>
              <a:lnSpc>
                <a:spcPct val="115000"/>
              </a:lnSpc>
            </a:pPr>
            <a:r>
              <a:rPr lang="en-AU" sz="2000" b="1" dirty="0" err="1">
                <a:solidFill>
                  <a:schemeClr val="tx1"/>
                </a:solidFill>
                <a:ea typeface="Calibri"/>
                <a:cs typeface="Calibri"/>
              </a:rPr>
              <a:t>Etiology</a:t>
            </a:r>
            <a:endParaRPr lang="en-AU" sz="2000" b="1" dirty="0">
              <a:solidFill>
                <a:schemeClr val="tx1"/>
              </a:solidFill>
              <a:ea typeface="Calibri"/>
              <a:cs typeface="Calibri"/>
            </a:endParaRPr>
          </a:p>
        </p:txBody>
      </p:sp>
      <p:sp>
        <p:nvSpPr>
          <p:cNvPr id="18" name="Rectangle 17"/>
          <p:cNvSpPr/>
          <p:nvPr/>
        </p:nvSpPr>
        <p:spPr>
          <a:xfrm>
            <a:off x="6058494" y="2636912"/>
            <a:ext cx="2987824" cy="1145976"/>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sz="2000" b="1" dirty="0">
                <a:solidFill>
                  <a:schemeClr val="tx1"/>
                </a:solidFill>
                <a:ea typeface="Calibri"/>
                <a:cs typeface="MyriadPro-Bold"/>
              </a:rPr>
              <a:t>Cohort studies</a:t>
            </a:r>
          </a:p>
        </p:txBody>
      </p:sp>
      <p:sp>
        <p:nvSpPr>
          <p:cNvPr id="19" name="Rectangle 18"/>
          <p:cNvSpPr/>
          <p:nvPr/>
        </p:nvSpPr>
        <p:spPr>
          <a:xfrm>
            <a:off x="1600622" y="4005064"/>
            <a:ext cx="4464496" cy="1584176"/>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pPr>
            <a:r>
              <a:rPr lang="en-AU" sz="2000" dirty="0">
                <a:solidFill>
                  <a:schemeClr val="tx1"/>
                </a:solidFill>
                <a:ea typeface="Calibri"/>
                <a:cs typeface="Calibri"/>
              </a:rPr>
              <a:t>Will there be any negative effects (of an intervention)? </a:t>
            </a:r>
          </a:p>
          <a:p>
            <a:pPr>
              <a:lnSpc>
                <a:spcPct val="115000"/>
              </a:lnSpc>
            </a:pPr>
            <a:r>
              <a:rPr lang="en-AU" sz="2000" b="1" dirty="0">
                <a:solidFill>
                  <a:schemeClr val="tx1"/>
                </a:solidFill>
                <a:ea typeface="Calibri"/>
                <a:cs typeface="Calibri"/>
              </a:rPr>
              <a:t>Harm </a:t>
            </a:r>
          </a:p>
        </p:txBody>
      </p:sp>
      <p:sp>
        <p:nvSpPr>
          <p:cNvPr id="20" name="Rectangle 19"/>
          <p:cNvSpPr/>
          <p:nvPr/>
        </p:nvSpPr>
        <p:spPr>
          <a:xfrm>
            <a:off x="6059338" y="3992760"/>
            <a:ext cx="2987824" cy="1584176"/>
          </a:xfrm>
          <a:prstGeom prst="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AU" sz="2000" b="1" dirty="0">
                <a:solidFill>
                  <a:schemeClr val="tx1"/>
                </a:solidFill>
                <a:ea typeface="Calibri"/>
                <a:cs typeface="MyriadPro-Bold"/>
              </a:rPr>
              <a:t>Randomized controlled trials, cohort,</a:t>
            </a:r>
          </a:p>
          <a:p>
            <a:pPr>
              <a:lnSpc>
                <a:spcPct val="150000"/>
              </a:lnSpc>
            </a:pPr>
            <a:r>
              <a:rPr lang="en-AU" sz="2000" b="1" dirty="0">
                <a:solidFill>
                  <a:schemeClr val="tx1"/>
                </a:solidFill>
                <a:ea typeface="Calibri"/>
                <a:cs typeface="MyriadPro-Bold"/>
              </a:rPr>
              <a:t>case-control studies</a:t>
            </a:r>
          </a:p>
        </p:txBody>
      </p:sp>
      <p:sp>
        <p:nvSpPr>
          <p:cNvPr id="5" name="TextBox 4"/>
          <p:cNvSpPr txBox="1"/>
          <p:nvPr/>
        </p:nvSpPr>
        <p:spPr>
          <a:xfrm>
            <a:off x="2345010" y="2506151"/>
            <a:ext cx="6120680" cy="2553474"/>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b="1" dirty="0">
                <a:solidFill>
                  <a:schemeClr val="bg1"/>
                </a:solidFill>
                <a:ea typeface="Calibri"/>
                <a:cs typeface="Calibri"/>
              </a:rPr>
              <a:t>How does hysterectomy work compared to a drug to control abnormal endometric bleeding?</a:t>
            </a:r>
          </a:p>
        </p:txBody>
      </p:sp>
      <p:sp>
        <p:nvSpPr>
          <p:cNvPr id="28" name="TextBox 27"/>
          <p:cNvSpPr txBox="1"/>
          <p:nvPr/>
        </p:nvSpPr>
        <p:spPr>
          <a:xfrm>
            <a:off x="1763688" y="2506151"/>
            <a:ext cx="7128792" cy="2553474"/>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b="1" dirty="0">
                <a:solidFill>
                  <a:schemeClr val="bg1"/>
                </a:solidFill>
                <a:ea typeface="Calibri"/>
                <a:cs typeface="Calibri"/>
              </a:rPr>
              <a:t>What environmental exposures apart from smoking increase the risk of lung cancer in male smokers?</a:t>
            </a:r>
          </a:p>
        </p:txBody>
      </p:sp>
      <p:sp>
        <p:nvSpPr>
          <p:cNvPr id="29" name="TextBox 28"/>
          <p:cNvSpPr txBox="1"/>
          <p:nvPr/>
        </p:nvSpPr>
        <p:spPr>
          <a:xfrm>
            <a:off x="1691680" y="2203196"/>
            <a:ext cx="7278066" cy="3765292"/>
          </a:xfrm>
          <a:prstGeom prst="ellipse">
            <a:avLst/>
          </a:prstGeom>
          <a:solidFill>
            <a:schemeClr val="accent4">
              <a:lumMod val="5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b="1" dirty="0">
                <a:solidFill>
                  <a:schemeClr val="bg1"/>
                </a:solidFill>
                <a:ea typeface="Calibri"/>
                <a:cs typeface="Calibri"/>
              </a:rPr>
              <a:t>Does combine measles, mumps, rubella childhood immunization lead to an increased risk of autism compared with separate vaccines given at different times? </a:t>
            </a:r>
          </a:p>
        </p:txBody>
      </p:sp>
    </p:spTree>
    <p:extLst>
      <p:ext uri="{BB962C8B-B14F-4D97-AF65-F5344CB8AC3E}">
        <p14:creationId xmlns:p14="http://schemas.microsoft.com/office/powerpoint/2010/main" val="29319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3" presetClass="emph" presetSubtype="2" fill="hold" grpId="0" nodeType="withEffect">
                                  <p:stCondLst>
                                    <p:cond delay="0"/>
                                  </p:stCondLst>
                                  <p:childTnLst>
                                    <p:animClr clrSpc="rgb" dir="cw">
                                      <p:cBhvr override="childStyle">
                                        <p:cTn id="14" dur="2000" fill="hold"/>
                                        <p:tgtEl>
                                          <p:spTgt spid="15"/>
                                        </p:tgtEl>
                                        <p:attrNameLst>
                                          <p:attrName>style.color</p:attrName>
                                        </p:attrNameLst>
                                      </p:cBhvr>
                                      <p:to>
                                        <a:srgbClr val="777777"/>
                                      </p:to>
                                    </p:animClr>
                                  </p:childTnLst>
                                </p:cTn>
                              </p:par>
                              <p:par>
                                <p:cTn id="15" presetID="3" presetClass="emph" presetSubtype="2" fill="hold" grpId="0" nodeType="withEffect">
                                  <p:stCondLst>
                                    <p:cond delay="0"/>
                                  </p:stCondLst>
                                  <p:childTnLst>
                                    <p:animClr clrSpc="rgb" dir="cw">
                                      <p:cBhvr override="childStyle">
                                        <p:cTn id="16" dur="2000" fill="hold"/>
                                        <p:tgtEl>
                                          <p:spTgt spid="16"/>
                                        </p:tgtEl>
                                        <p:attrNameLst>
                                          <p:attrName>style.color</p:attrName>
                                        </p:attrNameLst>
                                      </p:cBhvr>
                                      <p:to>
                                        <a:srgbClr val="777777"/>
                                      </p:to>
                                    </p:animClr>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28"/>
                                        </p:tgtEl>
                                      </p:cBhvr>
                                    </p:animEffect>
                                    <p:set>
                                      <p:cBhvr>
                                        <p:cTn id="32" dur="1" fill="hold">
                                          <p:stCondLst>
                                            <p:cond delay="499"/>
                                          </p:stCondLst>
                                        </p:cTn>
                                        <p:tgtEl>
                                          <p:spTgt spid="28"/>
                                        </p:tgtEl>
                                        <p:attrNameLst>
                                          <p:attrName>style.visibility</p:attrName>
                                        </p:attrNameLst>
                                      </p:cBhvr>
                                      <p:to>
                                        <p:strVal val="hidden"/>
                                      </p:to>
                                    </p:set>
                                  </p:childTnLst>
                                </p:cTn>
                              </p:par>
                              <p:par>
                                <p:cTn id="33" presetID="3" presetClass="emph" presetSubtype="2" fill="hold" grpId="1" nodeType="withEffect">
                                  <p:stCondLst>
                                    <p:cond delay="0"/>
                                  </p:stCondLst>
                                  <p:childTnLst>
                                    <p:animClr clrSpc="rgb" dir="cw">
                                      <p:cBhvr override="childStyle">
                                        <p:cTn id="34" dur="2000" fill="hold"/>
                                        <p:tgtEl>
                                          <p:spTgt spid="17"/>
                                        </p:tgtEl>
                                        <p:attrNameLst>
                                          <p:attrName>style.color</p:attrName>
                                        </p:attrNameLst>
                                      </p:cBhvr>
                                      <p:to>
                                        <a:srgbClr val="777777"/>
                                      </p:to>
                                    </p:animClr>
                                  </p:childTnLst>
                                </p:cTn>
                              </p:par>
                              <p:par>
                                <p:cTn id="35" presetID="3" presetClass="emph" presetSubtype="2" fill="hold" grpId="1" nodeType="withEffect">
                                  <p:stCondLst>
                                    <p:cond delay="0"/>
                                  </p:stCondLst>
                                  <p:childTnLst>
                                    <p:animClr clrSpc="rgb" dir="cw">
                                      <p:cBhvr override="childStyle">
                                        <p:cTn id="36" dur="2000" fill="hold"/>
                                        <p:tgtEl>
                                          <p:spTgt spid="18"/>
                                        </p:tgtEl>
                                        <p:attrNameLst>
                                          <p:attrName>style.color</p:attrName>
                                        </p:attrNameLst>
                                      </p:cBhvr>
                                      <p:to>
                                        <a:srgbClr val="777777"/>
                                      </p:to>
                                    </p:animClr>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29"/>
                                        </p:tgtEl>
                                      </p:cBhvr>
                                    </p:animEffect>
                                    <p:set>
                                      <p:cBhvr>
                                        <p:cTn id="51" dur="1" fill="hold">
                                          <p:stCondLst>
                                            <p:cond delay="499"/>
                                          </p:stCondLst>
                                        </p:cTn>
                                        <p:tgtEl>
                                          <p:spTgt spid="29"/>
                                        </p:tgtEl>
                                        <p:attrNameLst>
                                          <p:attrName>style.visibility</p:attrName>
                                        </p:attrNameLst>
                                      </p:cBhvr>
                                      <p:to>
                                        <p:strVal val="hidden"/>
                                      </p:to>
                                    </p:set>
                                  </p:childTnLst>
                                </p:cTn>
                              </p:par>
                              <p:par>
                                <p:cTn id="52" presetID="3" presetClass="emph" presetSubtype="2" fill="hold" grpId="1" nodeType="withEffect">
                                  <p:stCondLst>
                                    <p:cond delay="0"/>
                                  </p:stCondLst>
                                  <p:childTnLst>
                                    <p:animClr clrSpc="rgb" dir="cw">
                                      <p:cBhvr override="childStyle">
                                        <p:cTn id="53" dur="2000" fill="hold"/>
                                        <p:tgtEl>
                                          <p:spTgt spid="19"/>
                                        </p:tgtEl>
                                        <p:attrNameLst>
                                          <p:attrName>style.color</p:attrName>
                                        </p:attrNameLst>
                                      </p:cBhvr>
                                      <p:to>
                                        <a:srgbClr val="777777"/>
                                      </p:to>
                                    </p:animClr>
                                  </p:childTnLst>
                                </p:cTn>
                              </p:par>
                              <p:par>
                                <p:cTn id="54" presetID="3" presetClass="emph" presetSubtype="2" fill="hold" grpId="1" nodeType="withEffect">
                                  <p:stCondLst>
                                    <p:cond delay="0"/>
                                  </p:stCondLst>
                                  <p:childTnLst>
                                    <p:animClr clrSpc="rgb" dir="cw">
                                      <p:cBhvr override="childStyle">
                                        <p:cTn id="55" dur="2000" fill="hold"/>
                                        <p:tgtEl>
                                          <p:spTgt spid="20"/>
                                        </p:tgtEl>
                                        <p:attrNameLst>
                                          <p:attrName>style.color</p:attrName>
                                        </p:attrNameLst>
                                      </p:cBhvr>
                                      <p:to>
                                        <a:srgbClr val="777777"/>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7" grpId="1" animBg="1"/>
      <p:bldP spid="18" grpId="0" animBg="1"/>
      <p:bldP spid="18" grpId="1" animBg="1"/>
      <p:bldP spid="19" grpId="0" animBg="1"/>
      <p:bldP spid="19" grpId="1" animBg="1"/>
      <p:bldP spid="20" grpId="0" animBg="1"/>
      <p:bldP spid="20" grpId="1" animBg="1"/>
      <p:bldP spid="5" grpId="0" animBg="1"/>
      <p:bldP spid="5" grpId="1" animBg="1"/>
      <p:bldP spid="28" grpId="0" animBg="1"/>
      <p:bldP spid="28" grpId="1" animBg="1"/>
      <p:bldP spid="29" grpId="0" animBg="1"/>
      <p:bldP spid="29"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1763" y="1052736"/>
            <a:ext cx="7280717" cy="6336704"/>
          </a:xfrm>
        </p:spPr>
        <p:txBody>
          <a:bodyPr>
            <a:normAutofit/>
          </a:bodyPr>
          <a:lstStyle/>
          <a:p>
            <a:pPr marL="0" indent="0">
              <a:lnSpc>
                <a:spcPct val="150000"/>
              </a:lnSpc>
              <a:buNone/>
            </a:pPr>
            <a:r>
              <a:rPr lang="en-AU" sz="2800" dirty="0"/>
              <a:t>Liam is a 35 </a:t>
            </a:r>
            <a:r>
              <a:rPr lang="en-AU" sz="2800" dirty="0" err="1"/>
              <a:t>yr</a:t>
            </a:r>
            <a:r>
              <a:rPr lang="en-AU" sz="2800" dirty="0"/>
              <a:t> old smoker who wants to know acupuncture is more effective method of quitting smoking when compared to nicotine replacement therapy.</a:t>
            </a:r>
          </a:p>
          <a:p>
            <a:pPr marL="0" indent="0">
              <a:buNone/>
            </a:pPr>
            <a:endParaRPr lang="en-AU" sz="2800"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3717032"/>
            <a:ext cx="1963855" cy="144016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2240" y="3626845"/>
            <a:ext cx="2037135" cy="152588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9931" y="4714875"/>
            <a:ext cx="2143125" cy="2143125"/>
          </a:xfrm>
          <a:prstGeom prst="rect">
            <a:avLst/>
          </a:prstGeom>
        </p:spPr>
      </p:pic>
      <p:sp>
        <p:nvSpPr>
          <p:cNvPr id="10" name="Title 1"/>
          <p:cNvSpPr txBox="1">
            <a:spLocks/>
          </p:cNvSpPr>
          <p:nvPr/>
        </p:nvSpPr>
        <p:spPr>
          <a:xfrm>
            <a:off x="1611763" y="-90264"/>
            <a:ext cx="7058247" cy="11430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AU" sz="4000" b="1" dirty="0">
              <a:solidFill>
                <a:schemeClr val="tx2">
                  <a:lumMod val="75000"/>
                </a:schemeClr>
              </a:solidFill>
            </a:endParaRPr>
          </a:p>
          <a:p>
            <a:r>
              <a:rPr lang="en-AU" sz="4000" b="1" dirty="0">
                <a:solidFill>
                  <a:schemeClr val="tx2">
                    <a:lumMod val="75000"/>
                  </a:schemeClr>
                </a:solidFill>
              </a:rPr>
              <a:t>Clinical Query</a:t>
            </a:r>
          </a:p>
        </p:txBody>
      </p:sp>
      <p:sp>
        <p:nvSpPr>
          <p:cNvPr id="11" name="Content Placeholder 2"/>
          <p:cNvSpPr txBox="1">
            <a:spLocks/>
          </p:cNvSpPr>
          <p:nvPr/>
        </p:nvSpPr>
        <p:spPr>
          <a:xfrm>
            <a:off x="4268649" y="1052736"/>
            <a:ext cx="8781245"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pPr>
            <a:r>
              <a:rPr lang="en-AU" sz="2800" dirty="0">
                <a:solidFill>
                  <a:srgbClr val="FF0000"/>
                </a:solidFill>
              </a:rPr>
              <a:t>smoker</a:t>
            </a:r>
            <a:endParaRPr lang="en-AU" sz="2800" dirty="0"/>
          </a:p>
        </p:txBody>
      </p:sp>
      <p:sp>
        <p:nvSpPr>
          <p:cNvPr id="12" name="Content Placeholder 2"/>
          <p:cNvSpPr txBox="1">
            <a:spLocks/>
          </p:cNvSpPr>
          <p:nvPr/>
        </p:nvSpPr>
        <p:spPr>
          <a:xfrm>
            <a:off x="1604353" y="1681758"/>
            <a:ext cx="8781245"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AU" sz="2800" dirty="0">
                <a:solidFill>
                  <a:srgbClr val="FF0000"/>
                </a:solidFill>
              </a:rPr>
              <a:t>acupuncture</a:t>
            </a:r>
            <a:endParaRPr lang="en-AU" sz="2800" dirty="0"/>
          </a:p>
        </p:txBody>
      </p:sp>
      <p:sp>
        <p:nvSpPr>
          <p:cNvPr id="15" name="Content Placeholder 2"/>
          <p:cNvSpPr txBox="1">
            <a:spLocks/>
          </p:cNvSpPr>
          <p:nvPr/>
        </p:nvSpPr>
        <p:spPr>
          <a:xfrm>
            <a:off x="5705079" y="2329830"/>
            <a:ext cx="3438922"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AU" sz="2800" dirty="0">
                <a:solidFill>
                  <a:srgbClr val="FF0000"/>
                </a:solidFill>
              </a:rPr>
              <a:t>nicotine</a:t>
            </a:r>
            <a:endParaRPr lang="en-AU" sz="2800" dirty="0"/>
          </a:p>
        </p:txBody>
      </p:sp>
      <p:sp>
        <p:nvSpPr>
          <p:cNvPr id="16" name="Content Placeholder 2"/>
          <p:cNvSpPr txBox="1">
            <a:spLocks/>
          </p:cNvSpPr>
          <p:nvPr/>
        </p:nvSpPr>
        <p:spPr>
          <a:xfrm>
            <a:off x="1604010" y="2963044"/>
            <a:ext cx="8781245"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AU" sz="2800" dirty="0">
                <a:solidFill>
                  <a:srgbClr val="FF0000"/>
                </a:solidFill>
              </a:rPr>
              <a:t>replacement therapy</a:t>
            </a:r>
            <a:endParaRPr lang="en-AU" sz="2800" dirty="0"/>
          </a:p>
        </p:txBody>
      </p:sp>
      <p:sp>
        <p:nvSpPr>
          <p:cNvPr id="17" name="Content Placeholder 2"/>
          <p:cNvSpPr txBox="1">
            <a:spLocks/>
          </p:cNvSpPr>
          <p:nvPr/>
        </p:nvSpPr>
        <p:spPr>
          <a:xfrm>
            <a:off x="7568897" y="1681758"/>
            <a:ext cx="3123783"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AU" sz="2800" dirty="0">
                <a:solidFill>
                  <a:srgbClr val="FF0000"/>
                </a:solidFill>
              </a:rPr>
              <a:t>quitting</a:t>
            </a:r>
            <a:endParaRPr lang="en-AU" sz="2800" dirty="0"/>
          </a:p>
        </p:txBody>
      </p:sp>
      <p:sp>
        <p:nvSpPr>
          <p:cNvPr id="2" name="TextBox 1"/>
          <p:cNvSpPr txBox="1"/>
          <p:nvPr/>
        </p:nvSpPr>
        <p:spPr>
          <a:xfrm>
            <a:off x="4716016" y="961564"/>
            <a:ext cx="576064" cy="523220"/>
          </a:xfrm>
          <a:prstGeom prst="rect">
            <a:avLst/>
          </a:prstGeom>
          <a:noFill/>
        </p:spPr>
        <p:txBody>
          <a:bodyPr wrap="square" rtlCol="0" anchor="ctr">
            <a:spAutoFit/>
          </a:bodyPr>
          <a:lstStyle/>
          <a:p>
            <a:r>
              <a:rPr lang="en-AU" sz="2800" b="1" dirty="0">
                <a:solidFill>
                  <a:srgbClr val="0070C0"/>
                </a:solidFill>
              </a:rPr>
              <a:t>P</a:t>
            </a:r>
          </a:p>
        </p:txBody>
      </p:sp>
      <p:sp>
        <p:nvSpPr>
          <p:cNvPr id="18" name="TextBox 17"/>
          <p:cNvSpPr txBox="1"/>
          <p:nvPr/>
        </p:nvSpPr>
        <p:spPr>
          <a:xfrm>
            <a:off x="6728420" y="2274662"/>
            <a:ext cx="576064" cy="523220"/>
          </a:xfrm>
          <a:prstGeom prst="rect">
            <a:avLst/>
          </a:prstGeom>
          <a:noFill/>
        </p:spPr>
        <p:txBody>
          <a:bodyPr wrap="square" rtlCol="0" anchor="ctr">
            <a:spAutoFit/>
          </a:bodyPr>
          <a:lstStyle/>
          <a:p>
            <a:r>
              <a:rPr lang="en-AU" sz="2800" b="1" dirty="0">
                <a:solidFill>
                  <a:srgbClr val="0070C0"/>
                </a:solidFill>
              </a:rPr>
              <a:t>C</a:t>
            </a:r>
          </a:p>
        </p:txBody>
      </p:sp>
      <p:sp>
        <p:nvSpPr>
          <p:cNvPr id="19" name="TextBox 18"/>
          <p:cNvSpPr txBox="1"/>
          <p:nvPr/>
        </p:nvSpPr>
        <p:spPr>
          <a:xfrm>
            <a:off x="2483768" y="1626590"/>
            <a:ext cx="576064" cy="523220"/>
          </a:xfrm>
          <a:prstGeom prst="rect">
            <a:avLst/>
          </a:prstGeom>
          <a:noFill/>
        </p:spPr>
        <p:txBody>
          <a:bodyPr wrap="square" rtlCol="0" anchor="ctr">
            <a:spAutoFit/>
          </a:bodyPr>
          <a:lstStyle/>
          <a:p>
            <a:r>
              <a:rPr lang="en-AU" sz="2800" b="1" dirty="0">
                <a:solidFill>
                  <a:srgbClr val="0070C0"/>
                </a:solidFill>
              </a:rPr>
              <a:t>I</a:t>
            </a:r>
          </a:p>
        </p:txBody>
      </p:sp>
      <p:sp>
        <p:nvSpPr>
          <p:cNvPr id="20" name="TextBox 19"/>
          <p:cNvSpPr txBox="1"/>
          <p:nvPr/>
        </p:nvSpPr>
        <p:spPr>
          <a:xfrm>
            <a:off x="8028384" y="1556792"/>
            <a:ext cx="576064" cy="523220"/>
          </a:xfrm>
          <a:prstGeom prst="rect">
            <a:avLst/>
          </a:prstGeom>
          <a:noFill/>
        </p:spPr>
        <p:txBody>
          <a:bodyPr wrap="square" rtlCol="0" anchor="ctr">
            <a:spAutoFit/>
          </a:bodyPr>
          <a:lstStyle/>
          <a:p>
            <a:r>
              <a:rPr lang="en-AU" sz="2800" b="1" dirty="0">
                <a:solidFill>
                  <a:srgbClr val="0070C0"/>
                </a:solidFill>
              </a:rPr>
              <a:t>O</a:t>
            </a:r>
          </a:p>
        </p:txBody>
      </p:sp>
      <p:graphicFrame>
        <p:nvGraphicFramePr>
          <p:cNvPr id="4" name="Table 3"/>
          <p:cNvGraphicFramePr>
            <a:graphicFrameLocks noGrp="1"/>
          </p:cNvGraphicFramePr>
          <p:nvPr>
            <p:extLst>
              <p:ext uri="{D42A27DB-BD31-4B8C-83A1-F6EECF244321}">
                <p14:modId xmlns:p14="http://schemas.microsoft.com/office/powerpoint/2010/main" val="357040948"/>
              </p:ext>
            </p:extLst>
          </p:nvPr>
        </p:nvGraphicFramePr>
        <p:xfrm>
          <a:off x="1691680" y="4365104"/>
          <a:ext cx="7272807" cy="2072640"/>
        </p:xfrm>
        <a:graphic>
          <a:graphicData uri="http://schemas.openxmlformats.org/drawingml/2006/table">
            <a:tbl>
              <a:tblPr bandRow="1">
                <a:tableStyleId>{5940675A-B579-460E-94D1-54222C63F5DA}</a:tableStyleId>
              </a:tblPr>
              <a:tblGrid>
                <a:gridCol w="576063">
                  <a:extLst>
                    <a:ext uri="{9D8B030D-6E8A-4147-A177-3AD203B41FA5}">
                      <a16:colId xmlns:a16="http://schemas.microsoft.com/office/drawing/2014/main" val="20000"/>
                    </a:ext>
                  </a:extLst>
                </a:gridCol>
                <a:gridCol w="2376264">
                  <a:extLst>
                    <a:ext uri="{9D8B030D-6E8A-4147-A177-3AD203B41FA5}">
                      <a16:colId xmlns:a16="http://schemas.microsoft.com/office/drawing/2014/main" val="20001"/>
                    </a:ext>
                  </a:extLst>
                </a:gridCol>
                <a:gridCol w="4320480">
                  <a:extLst>
                    <a:ext uri="{9D8B030D-6E8A-4147-A177-3AD203B41FA5}">
                      <a16:colId xmlns:a16="http://schemas.microsoft.com/office/drawing/2014/main" val="20002"/>
                    </a:ext>
                  </a:extLst>
                </a:gridCol>
              </a:tblGrid>
              <a:tr h="404553">
                <a:tc>
                  <a:txBody>
                    <a:bodyPr/>
                    <a:lstStyle/>
                    <a:p>
                      <a:pPr algn="ctr"/>
                      <a:r>
                        <a:rPr lang="en-AU" sz="2800" b="1" dirty="0"/>
                        <a:t>P</a:t>
                      </a:r>
                      <a:endParaRPr lang="en-AU" sz="2800" b="1" dirty="0">
                        <a:solidFill>
                          <a:srgbClr val="002060"/>
                        </a:solidFill>
                      </a:endParaRPr>
                    </a:p>
                  </a:txBody>
                  <a:tcPr anchor="ctr"/>
                </a:tc>
                <a:tc>
                  <a:txBody>
                    <a:bodyPr/>
                    <a:lstStyle/>
                    <a:p>
                      <a:pPr algn="ctr"/>
                      <a:r>
                        <a:rPr lang="en-AU" sz="2000" dirty="0"/>
                        <a:t>Patient</a:t>
                      </a:r>
                      <a:endParaRPr lang="en-AU" sz="2000" b="1" dirty="0">
                        <a:solidFill>
                          <a:srgbClr val="002060"/>
                        </a:solidFill>
                      </a:endParaRPr>
                    </a:p>
                  </a:txBody>
                  <a:tcPr anchor="ctr"/>
                </a:tc>
                <a:tc>
                  <a:txBody>
                    <a:bodyPr/>
                    <a:lstStyle/>
                    <a:p>
                      <a:pPr algn="ctr"/>
                      <a:endParaRPr lang="en-AU" sz="2800" b="1" dirty="0">
                        <a:solidFill>
                          <a:srgbClr val="002060"/>
                        </a:solidFill>
                      </a:endParaRPr>
                    </a:p>
                  </a:txBody>
                  <a:tcPr anchor="ctr"/>
                </a:tc>
                <a:extLst>
                  <a:ext uri="{0D108BD9-81ED-4DB2-BD59-A6C34878D82A}">
                    <a16:rowId xmlns:a16="http://schemas.microsoft.com/office/drawing/2014/main" val="10000"/>
                  </a:ext>
                </a:extLst>
              </a:tr>
              <a:tr h="479883">
                <a:tc>
                  <a:txBody>
                    <a:bodyPr/>
                    <a:lstStyle/>
                    <a:p>
                      <a:pPr algn="ctr"/>
                      <a:r>
                        <a:rPr lang="en-AU" sz="2800" b="1" dirty="0"/>
                        <a:t>I</a:t>
                      </a:r>
                      <a:endParaRPr lang="en-AU" sz="2800" b="1" dirty="0">
                        <a:solidFill>
                          <a:srgbClr val="002060"/>
                        </a:solidFill>
                      </a:endParaRPr>
                    </a:p>
                  </a:txBody>
                  <a:tcPr anchor="ctr"/>
                </a:tc>
                <a:tc>
                  <a:txBody>
                    <a:bodyPr/>
                    <a:lstStyle/>
                    <a:p>
                      <a:pPr algn="ctr"/>
                      <a:r>
                        <a:rPr lang="en-AU" sz="2000" dirty="0"/>
                        <a:t>Intervention</a:t>
                      </a:r>
                      <a:endParaRPr lang="en-AU" sz="2000" b="1" dirty="0">
                        <a:solidFill>
                          <a:srgbClr val="002060"/>
                        </a:solidFill>
                      </a:endParaRPr>
                    </a:p>
                  </a:txBody>
                  <a:tcPr anchor="ctr"/>
                </a:tc>
                <a:tc>
                  <a:txBody>
                    <a:bodyPr/>
                    <a:lstStyle/>
                    <a:p>
                      <a:pPr algn="ctr"/>
                      <a:endParaRPr lang="en-AU" sz="2800" b="1" dirty="0">
                        <a:solidFill>
                          <a:srgbClr val="002060"/>
                        </a:solidFill>
                      </a:endParaRPr>
                    </a:p>
                  </a:txBody>
                  <a:tcPr anchor="ctr"/>
                </a:tc>
                <a:extLst>
                  <a:ext uri="{0D108BD9-81ED-4DB2-BD59-A6C34878D82A}">
                    <a16:rowId xmlns:a16="http://schemas.microsoft.com/office/drawing/2014/main" val="10001"/>
                  </a:ext>
                </a:extLst>
              </a:tr>
              <a:tr h="479883">
                <a:tc>
                  <a:txBody>
                    <a:bodyPr/>
                    <a:lstStyle/>
                    <a:p>
                      <a:pPr algn="ctr"/>
                      <a:r>
                        <a:rPr lang="en-AU" sz="2800" b="1" dirty="0"/>
                        <a:t>C</a:t>
                      </a:r>
                      <a:endParaRPr lang="en-AU" sz="2800" b="1" dirty="0">
                        <a:solidFill>
                          <a:srgbClr val="002060"/>
                        </a:solidFill>
                      </a:endParaRPr>
                    </a:p>
                  </a:txBody>
                  <a:tcPr anchor="ctr"/>
                </a:tc>
                <a:tc>
                  <a:txBody>
                    <a:bodyPr/>
                    <a:lstStyle/>
                    <a:p>
                      <a:pPr algn="ctr"/>
                      <a:r>
                        <a:rPr lang="en-AU" sz="2000" dirty="0"/>
                        <a:t>Comparison</a:t>
                      </a:r>
                      <a:r>
                        <a:rPr lang="en-AU" sz="2000" baseline="0" dirty="0"/>
                        <a:t> (if any)</a:t>
                      </a:r>
                      <a:endParaRPr lang="en-AU" sz="2000" b="1" dirty="0">
                        <a:solidFill>
                          <a:srgbClr val="002060"/>
                        </a:solidFill>
                      </a:endParaRPr>
                    </a:p>
                  </a:txBody>
                  <a:tcPr anchor="ctr"/>
                </a:tc>
                <a:tc>
                  <a:txBody>
                    <a:bodyPr/>
                    <a:lstStyle/>
                    <a:p>
                      <a:pPr algn="ctr"/>
                      <a:endParaRPr lang="en-AU" sz="2800" b="1">
                        <a:solidFill>
                          <a:srgbClr val="002060"/>
                        </a:solidFill>
                      </a:endParaRPr>
                    </a:p>
                  </a:txBody>
                  <a:tcPr anchor="ctr"/>
                </a:tc>
                <a:extLst>
                  <a:ext uri="{0D108BD9-81ED-4DB2-BD59-A6C34878D82A}">
                    <a16:rowId xmlns:a16="http://schemas.microsoft.com/office/drawing/2014/main" val="10002"/>
                  </a:ext>
                </a:extLst>
              </a:tr>
              <a:tr h="479883">
                <a:tc>
                  <a:txBody>
                    <a:bodyPr/>
                    <a:lstStyle/>
                    <a:p>
                      <a:pPr algn="ctr"/>
                      <a:r>
                        <a:rPr lang="en-AU" sz="2800" b="1" dirty="0"/>
                        <a:t>O</a:t>
                      </a:r>
                      <a:endParaRPr lang="en-AU" sz="2800" b="1" dirty="0">
                        <a:solidFill>
                          <a:srgbClr val="002060"/>
                        </a:solidFill>
                      </a:endParaRPr>
                    </a:p>
                  </a:txBody>
                  <a:tcPr anchor="ctr"/>
                </a:tc>
                <a:tc>
                  <a:txBody>
                    <a:bodyPr/>
                    <a:lstStyle/>
                    <a:p>
                      <a:pPr algn="ctr"/>
                      <a:r>
                        <a:rPr lang="en-AU" sz="2000" dirty="0"/>
                        <a:t>Outcome</a:t>
                      </a:r>
                      <a:endParaRPr lang="en-AU" sz="2000" b="1" dirty="0">
                        <a:solidFill>
                          <a:srgbClr val="002060"/>
                        </a:solidFill>
                      </a:endParaRPr>
                    </a:p>
                  </a:txBody>
                  <a:tcPr anchor="ctr"/>
                </a:tc>
                <a:tc>
                  <a:txBody>
                    <a:bodyPr/>
                    <a:lstStyle/>
                    <a:p>
                      <a:pPr algn="ctr"/>
                      <a:endParaRPr lang="en-AU" sz="2800" b="1" dirty="0">
                        <a:solidFill>
                          <a:srgbClr val="002060"/>
                        </a:solidFill>
                      </a:endParaRPr>
                    </a:p>
                  </a:txBody>
                  <a:tcPr anchor="ctr"/>
                </a:tc>
                <a:extLst>
                  <a:ext uri="{0D108BD9-81ED-4DB2-BD59-A6C34878D82A}">
                    <a16:rowId xmlns:a16="http://schemas.microsoft.com/office/drawing/2014/main" val="10003"/>
                  </a:ext>
                </a:extLst>
              </a:tr>
            </a:tbl>
          </a:graphicData>
        </a:graphic>
      </p:graphicFrame>
      <p:sp>
        <p:nvSpPr>
          <p:cNvPr id="21" name="Content Placeholder 2"/>
          <p:cNvSpPr txBox="1">
            <a:spLocks/>
          </p:cNvSpPr>
          <p:nvPr/>
        </p:nvSpPr>
        <p:spPr>
          <a:xfrm>
            <a:off x="1619672" y="1052736"/>
            <a:ext cx="7280717" cy="63367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pPr>
            <a:r>
              <a:rPr lang="en-AU" sz="2800" dirty="0"/>
              <a:t>Liam is a 35 </a:t>
            </a:r>
            <a:r>
              <a:rPr lang="en-AU" sz="2800" dirty="0" err="1"/>
              <a:t>yr</a:t>
            </a:r>
            <a:r>
              <a:rPr lang="en-AU" sz="2800" dirty="0"/>
              <a:t> old </a:t>
            </a:r>
            <a:r>
              <a:rPr lang="en-AU" sz="2800" dirty="0">
                <a:solidFill>
                  <a:srgbClr val="FF0000"/>
                </a:solidFill>
              </a:rPr>
              <a:t>smoker</a:t>
            </a:r>
            <a:r>
              <a:rPr lang="en-AU" sz="2800" dirty="0"/>
              <a:t> who wants to know </a:t>
            </a:r>
            <a:r>
              <a:rPr lang="en-AU" sz="2800" dirty="0">
                <a:solidFill>
                  <a:srgbClr val="FF0000"/>
                </a:solidFill>
              </a:rPr>
              <a:t>acupuncture</a:t>
            </a:r>
            <a:r>
              <a:rPr lang="en-AU" sz="2800" dirty="0"/>
              <a:t> is more effective method of </a:t>
            </a:r>
            <a:r>
              <a:rPr lang="en-AU" sz="2800" dirty="0">
                <a:solidFill>
                  <a:srgbClr val="FF0000"/>
                </a:solidFill>
              </a:rPr>
              <a:t>quitting</a:t>
            </a:r>
            <a:r>
              <a:rPr lang="en-AU" sz="2800" dirty="0"/>
              <a:t> smoking when compared to </a:t>
            </a:r>
            <a:r>
              <a:rPr lang="en-AU" sz="2800" dirty="0">
                <a:solidFill>
                  <a:srgbClr val="FF0000"/>
                </a:solidFill>
              </a:rPr>
              <a:t>nicotine replacement therapy</a:t>
            </a:r>
            <a:r>
              <a:rPr lang="en-AU" sz="2800" dirty="0"/>
              <a:t>.</a:t>
            </a:r>
          </a:p>
          <a:p>
            <a:pPr marL="0" indent="0">
              <a:buFont typeface="Arial" pitchFamily="34" charset="0"/>
              <a:buNone/>
            </a:pPr>
            <a:endParaRPr lang="en-AU" sz="2800" dirty="0"/>
          </a:p>
        </p:txBody>
      </p:sp>
    </p:spTree>
    <p:extLst>
      <p:ext uri="{BB962C8B-B14F-4D97-AF65-F5344CB8AC3E}">
        <p14:creationId xmlns:p14="http://schemas.microsoft.com/office/powerpoint/2010/main" val="271977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36" presetClass="path" presetSubtype="0" accel="50000" decel="50000" fill="hold" grpId="1" nodeType="clickEffect">
                                  <p:stCondLst>
                                    <p:cond delay="0"/>
                                  </p:stCondLst>
                                  <p:childTnLst>
                                    <p:animMotion origin="layout" path="M -4.72222E-6 -3.33333E-6 L -4.72222E-6 0.2257 C -4.72222E-6 0.32662 0.05417 0.45139 0.09844 0.45139 L 0.19688 0.45139 " pathEditMode="relative" rAng="0" ptsTypes="FfFF">
                                      <p:cBhvr>
                                        <p:cTn id="51" dur="2000" fill="hold"/>
                                        <p:tgtEl>
                                          <p:spTgt spid="11"/>
                                        </p:tgtEl>
                                        <p:attrNameLst>
                                          <p:attrName>ppt_x</p:attrName>
                                          <p:attrName>ppt_y</p:attrName>
                                        </p:attrNameLst>
                                      </p:cBhvr>
                                      <p:rCtr x="9844" y="22569"/>
                                    </p:animMotion>
                                  </p:childTnLst>
                                </p:cTn>
                              </p:par>
                            </p:childTnLst>
                          </p:cTn>
                        </p:par>
                      </p:childTnLst>
                    </p:cTn>
                  </p:par>
                  <p:par>
                    <p:cTn id="52" fill="hold">
                      <p:stCondLst>
                        <p:cond delay="indefinite"/>
                      </p:stCondLst>
                      <p:childTnLst>
                        <p:par>
                          <p:cTn id="53" fill="hold">
                            <p:stCondLst>
                              <p:cond delay="0"/>
                            </p:stCondLst>
                            <p:childTnLst>
                              <p:par>
                                <p:cTn id="54" presetID="36" presetClass="path" presetSubtype="0" accel="50000" decel="50000" fill="hold" grpId="0" nodeType="clickEffect">
                                  <p:stCondLst>
                                    <p:cond delay="0"/>
                                  </p:stCondLst>
                                  <p:childTnLst>
                                    <p:animMotion origin="layout" path="M 4.44444E-6 -0.00278 L 4.44444E-6 0.22129 C 4.44444E-6 0.32199 0.12777 0.44629 0.23263 0.44629 L 0.46649 0.44629 " pathEditMode="relative" rAng="0" ptsTypes="FfFF">
                                      <p:cBhvr>
                                        <p:cTn id="55" dur="2000" fill="hold"/>
                                        <p:tgtEl>
                                          <p:spTgt spid="12"/>
                                        </p:tgtEl>
                                        <p:attrNameLst>
                                          <p:attrName>ppt_x</p:attrName>
                                          <p:attrName>ppt_y</p:attrName>
                                        </p:attrNameLst>
                                      </p:cBhvr>
                                      <p:rCtr x="23316" y="22454"/>
                                    </p:animMotion>
                                  </p:childTnLst>
                                </p:cTn>
                              </p:par>
                            </p:childTnLst>
                          </p:cTn>
                        </p:par>
                      </p:childTnLst>
                    </p:cTn>
                  </p:par>
                  <p:par>
                    <p:cTn id="56" fill="hold">
                      <p:stCondLst>
                        <p:cond delay="indefinite"/>
                      </p:stCondLst>
                      <p:childTnLst>
                        <p:par>
                          <p:cTn id="57" fill="hold">
                            <p:stCondLst>
                              <p:cond delay="0"/>
                            </p:stCondLst>
                            <p:childTnLst>
                              <p:par>
                                <p:cTn id="58" presetID="36" presetClass="path" presetSubtype="0" accel="50000" decel="50000" fill="hold" grpId="1" nodeType="clickEffect">
                                  <p:stCondLst>
                                    <p:cond delay="0"/>
                                  </p:stCondLst>
                                  <p:childTnLst>
                                    <p:animMotion origin="layout" path="M -0.0757 0.0081 L -0.0757 0.21227 C -0.0757 0.30417 -0.08889 0.41759 -0.09965 0.41759 L -0.12292 0.41759 " pathEditMode="relative" rAng="0" ptsTypes="FfFF">
                                      <p:cBhvr>
                                        <p:cTn id="59" dur="2000" fill="hold"/>
                                        <p:tgtEl>
                                          <p:spTgt spid="15"/>
                                        </p:tgtEl>
                                        <p:attrNameLst>
                                          <p:attrName>ppt_x</p:attrName>
                                          <p:attrName>ppt_y</p:attrName>
                                        </p:attrNameLst>
                                      </p:cBhvr>
                                      <p:rCtr x="-2361" y="20463"/>
                                    </p:animMotion>
                                  </p:childTnLst>
                                </p:cTn>
                              </p:par>
                              <p:par>
                                <p:cTn id="60" presetID="36" presetClass="path" presetSubtype="0" accel="50000" decel="50000" fill="hold" grpId="1" nodeType="withEffect">
                                  <p:stCondLst>
                                    <p:cond delay="0"/>
                                  </p:stCondLst>
                                  <p:childTnLst>
                                    <p:animMotion origin="layout" path="M -0.02171 -1.48148E-6 L -0.02171 0.16204 C -0.02171 0.23519 0.11111 0.32523 0.21944 0.32523 L 0.46059 0.32523 " pathEditMode="relative" rAng="0" ptsTypes="FfFF">
                                      <p:cBhvr>
                                        <p:cTn id="61" dur="2000" fill="hold"/>
                                        <p:tgtEl>
                                          <p:spTgt spid="16"/>
                                        </p:tgtEl>
                                        <p:attrNameLst>
                                          <p:attrName>ppt_x</p:attrName>
                                          <p:attrName>ppt_y</p:attrName>
                                        </p:attrNameLst>
                                      </p:cBhvr>
                                      <p:rCtr x="24115" y="16250"/>
                                    </p:animMotion>
                                  </p:childTnLst>
                                </p:cTn>
                              </p:par>
                            </p:childTnLst>
                          </p:cTn>
                        </p:par>
                      </p:childTnLst>
                    </p:cTn>
                  </p:par>
                  <p:par>
                    <p:cTn id="62" fill="hold">
                      <p:stCondLst>
                        <p:cond delay="indefinite"/>
                      </p:stCondLst>
                      <p:childTnLst>
                        <p:par>
                          <p:cTn id="63" fill="hold">
                            <p:stCondLst>
                              <p:cond delay="0"/>
                            </p:stCondLst>
                            <p:childTnLst>
                              <p:par>
                                <p:cTn id="64" presetID="36" presetClass="path" presetSubtype="0" accel="50000" decel="50000" fill="hold" grpId="1" nodeType="clickEffect">
                                  <p:stCondLst>
                                    <p:cond delay="0"/>
                                  </p:stCondLst>
                                  <p:childTnLst>
                                    <p:animMotion origin="layout" path="M -0.04983 -0.02338 L -0.04983 0.28611 C -0.04983 0.425 -0.08316 0.59606 -0.10937 0.59606 L -0.16788 0.59606 " pathEditMode="relative" rAng="0" ptsTypes="FfFF">
                                      <p:cBhvr>
                                        <p:cTn id="65" dur="2000" fill="hold"/>
                                        <p:tgtEl>
                                          <p:spTgt spid="17"/>
                                        </p:tgtEl>
                                        <p:attrNameLst>
                                          <p:attrName>ppt_x</p:attrName>
                                          <p:attrName>ppt_y</p:attrName>
                                        </p:attrNameLst>
                                      </p:cBhvr>
                                      <p:rCtr x="-5903" y="30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5" grpId="0"/>
      <p:bldP spid="15" grpId="1"/>
      <p:bldP spid="16" grpId="0"/>
      <p:bldP spid="16" grpId="1"/>
      <p:bldP spid="17" grpId="0"/>
      <p:bldP spid="17" grpId="1"/>
      <p:bldP spid="2"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dirty="0"/>
          </a:p>
        </p:txBody>
      </p:sp>
      <p:pic>
        <p:nvPicPr>
          <p:cNvPr id="3076" name="Picture 4" descr="http://blog.r-act.net/wp-content/uploads/2012/02/istock_000005758296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0352" y="1795466"/>
            <a:ext cx="6336704" cy="448213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160352" y="1795466"/>
            <a:ext cx="6336704" cy="4482136"/>
          </a:xfrm>
          <a:prstGeom prst="rect">
            <a:avLst/>
          </a:prstGeom>
          <a:noFill/>
          <a:ln w="76200"/>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1763688" y="116632"/>
            <a:ext cx="7128792" cy="1323439"/>
          </a:xfrm>
          <a:prstGeom prst="rect">
            <a:avLst/>
          </a:prstGeom>
          <a:noFill/>
        </p:spPr>
        <p:txBody>
          <a:bodyPr wrap="square" rtlCol="0">
            <a:spAutoFit/>
          </a:bodyPr>
          <a:lstStyle/>
          <a:p>
            <a:pPr algn="ctr"/>
            <a:r>
              <a:rPr lang="en-AU" sz="4000" b="1" dirty="0">
                <a:solidFill>
                  <a:schemeClr val="bg1"/>
                </a:solidFill>
                <a:latin typeface="Comic Sans MS" pitchFamily="66" charset="0"/>
              </a:rPr>
              <a:t>Group work: Identifying areas  of practice</a:t>
            </a:r>
          </a:p>
        </p:txBody>
      </p:sp>
    </p:spTree>
    <p:extLst>
      <p:ext uri="{BB962C8B-B14F-4D97-AF65-F5344CB8AC3E}">
        <p14:creationId xmlns:p14="http://schemas.microsoft.com/office/powerpoint/2010/main" val="3104063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3688" y="1600200"/>
            <a:ext cx="6923112" cy="4525963"/>
          </a:xfrm>
        </p:spPr>
        <p:txBody>
          <a:bodyPr/>
          <a:lstStyle/>
          <a:p>
            <a:pPr marL="0" indent="0" algn="just">
              <a:lnSpc>
                <a:spcPct val="150000"/>
              </a:lnSpc>
              <a:buNone/>
            </a:pPr>
            <a:r>
              <a:rPr lang="en-AU" dirty="0"/>
              <a:t>Identify areas of your practice where there is uncertainty  using PICO format. For  each question that you focus try to identify what type of question it is. (i.e. intervention, prognosis, therapy etc.)</a:t>
            </a:r>
          </a:p>
        </p:txBody>
      </p:sp>
      <p:sp>
        <p:nvSpPr>
          <p:cNvPr id="4"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Group Work</a:t>
            </a:r>
          </a:p>
        </p:txBody>
      </p:sp>
    </p:spTree>
    <p:extLst>
      <p:ext uri="{BB962C8B-B14F-4D97-AF65-F5344CB8AC3E}">
        <p14:creationId xmlns:p14="http://schemas.microsoft.com/office/powerpoint/2010/main" val="2724308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dirty="0"/>
          </a:p>
        </p:txBody>
      </p:sp>
      <p:sp>
        <p:nvSpPr>
          <p:cNvPr id="3" name="TextBox 2"/>
          <p:cNvSpPr txBox="1"/>
          <p:nvPr/>
        </p:nvSpPr>
        <p:spPr>
          <a:xfrm>
            <a:off x="3563888" y="116632"/>
            <a:ext cx="3888432" cy="830997"/>
          </a:xfrm>
          <a:prstGeom prst="rect">
            <a:avLst/>
          </a:prstGeom>
          <a:noFill/>
        </p:spPr>
        <p:txBody>
          <a:bodyPr wrap="square" rtlCol="0">
            <a:spAutoFit/>
          </a:bodyPr>
          <a:lstStyle/>
          <a:p>
            <a:r>
              <a:rPr lang="en-AU" sz="4800" b="1" dirty="0">
                <a:solidFill>
                  <a:schemeClr val="bg1"/>
                </a:solidFill>
                <a:latin typeface="Comic Sans MS" pitchFamily="66" charset="0"/>
              </a:rPr>
              <a:t>Group work:</a:t>
            </a:r>
          </a:p>
        </p:txBody>
      </p:sp>
      <p:grpSp>
        <p:nvGrpSpPr>
          <p:cNvPr id="7" name="Group 6"/>
          <p:cNvGrpSpPr/>
          <p:nvPr/>
        </p:nvGrpSpPr>
        <p:grpSpPr>
          <a:xfrm>
            <a:off x="2592400" y="1165068"/>
            <a:ext cx="5652008" cy="4280156"/>
            <a:chOff x="2627784" y="1643066"/>
            <a:chExt cx="5616624" cy="4568188"/>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643066"/>
              <a:ext cx="5616624" cy="456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627784" y="1643066"/>
              <a:ext cx="5616624" cy="4568188"/>
            </a:xfrm>
            <a:prstGeom prst="rect">
              <a:avLst/>
            </a:prstGeom>
            <a:no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2" name="TextBox 11"/>
          <p:cNvSpPr txBox="1"/>
          <p:nvPr/>
        </p:nvSpPr>
        <p:spPr>
          <a:xfrm>
            <a:off x="3707904" y="5733256"/>
            <a:ext cx="3888432" cy="830997"/>
          </a:xfrm>
          <a:prstGeom prst="rect">
            <a:avLst/>
          </a:prstGeom>
          <a:noFill/>
        </p:spPr>
        <p:txBody>
          <a:bodyPr wrap="square" rtlCol="0">
            <a:spAutoFit/>
          </a:bodyPr>
          <a:lstStyle/>
          <a:p>
            <a:r>
              <a:rPr lang="en-AU" sz="4800" b="1" dirty="0">
                <a:solidFill>
                  <a:schemeClr val="bg1"/>
                </a:solidFill>
                <a:latin typeface="Comic Sans MS" pitchFamily="66" charset="0"/>
              </a:rPr>
              <a:t>Discussions</a:t>
            </a:r>
          </a:p>
        </p:txBody>
      </p:sp>
    </p:spTree>
    <p:extLst>
      <p:ext uri="{BB962C8B-B14F-4D97-AF65-F5344CB8AC3E}">
        <p14:creationId xmlns:p14="http://schemas.microsoft.com/office/powerpoint/2010/main" val="3796672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dirty="0"/>
          </a:p>
        </p:txBody>
      </p:sp>
      <p:sp>
        <p:nvSpPr>
          <p:cNvPr id="7" name="Title 1"/>
          <p:cNvSpPr txBox="1">
            <a:spLocks/>
          </p:cNvSpPr>
          <p:nvPr/>
        </p:nvSpPr>
        <p:spPr>
          <a:xfrm>
            <a:off x="1612461" y="2388862"/>
            <a:ext cx="728002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b="1" dirty="0">
                <a:solidFill>
                  <a:schemeClr val="bg1"/>
                </a:solidFill>
              </a:rPr>
              <a:t>Hierarchy Of Evidence &amp; Different Study Designs</a:t>
            </a:r>
          </a:p>
        </p:txBody>
      </p:sp>
    </p:spTree>
    <p:extLst>
      <p:ext uri="{BB962C8B-B14F-4D97-AF65-F5344CB8AC3E}">
        <p14:creationId xmlns:p14="http://schemas.microsoft.com/office/powerpoint/2010/main" val="616693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83768" y="1628800"/>
            <a:ext cx="5688632" cy="4497363"/>
          </a:xfrm>
        </p:spPr>
        <p:style>
          <a:lnRef idx="2">
            <a:schemeClr val="accent5"/>
          </a:lnRef>
          <a:fillRef idx="1">
            <a:schemeClr val="lt1"/>
          </a:fillRef>
          <a:effectRef idx="0">
            <a:schemeClr val="accent5"/>
          </a:effectRef>
          <a:fontRef idx="minor">
            <a:schemeClr val="dk1"/>
          </a:fontRef>
        </p:style>
        <p:txBody>
          <a:bodyPr>
            <a:normAutofit/>
          </a:bodyPr>
          <a:lstStyle/>
          <a:p>
            <a:pPr marL="0" indent="0" algn="ctr">
              <a:buNone/>
            </a:pPr>
            <a:endParaRPr lang="en-AU" sz="3600" dirty="0"/>
          </a:p>
          <a:p>
            <a:pPr marL="0" indent="0" algn="ctr">
              <a:buNone/>
            </a:pPr>
            <a:r>
              <a:rPr lang="en-AU" sz="3600" dirty="0"/>
              <a:t>Is all information created equally?</a:t>
            </a:r>
          </a:p>
          <a:p>
            <a:pPr marL="0" indent="0" algn="ctr">
              <a:buNone/>
            </a:pPr>
            <a:endParaRPr lang="en-AU" sz="4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3462738"/>
            <a:ext cx="1961319" cy="2461936"/>
          </a:xfrm>
          <a:prstGeom prst="rect">
            <a:avLst/>
          </a:prstGeom>
        </p:spPr>
      </p:pic>
    </p:spTree>
    <p:extLst>
      <p:ext uri="{BB962C8B-B14F-4D97-AF65-F5344CB8AC3E}">
        <p14:creationId xmlns:p14="http://schemas.microsoft.com/office/powerpoint/2010/main" val="1374715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4010" y="0"/>
            <a:ext cx="7539990"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0508721"/>
              </p:ext>
            </p:extLst>
          </p:nvPr>
        </p:nvGraphicFramePr>
        <p:xfrm>
          <a:off x="1655168" y="116632"/>
          <a:ext cx="7488832" cy="662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62388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63688" y="116632"/>
            <a:ext cx="6984776" cy="7663636"/>
          </a:xfrm>
          <a:prstGeom prst="rect">
            <a:avLst/>
          </a:prstGeom>
        </p:spPr>
        <p:txBody>
          <a:bodyPr wrap="square">
            <a:spAutoFit/>
          </a:bodyPr>
          <a:lstStyle/>
          <a:p>
            <a:r>
              <a:rPr lang="en-AU" sz="2800" b="1" dirty="0">
                <a:solidFill>
                  <a:schemeClr val="tx2">
                    <a:lumMod val="75000"/>
                  </a:schemeClr>
                </a:solidFill>
              </a:rPr>
              <a:t>Meta analysis:</a:t>
            </a:r>
            <a:r>
              <a:rPr lang="en-AU" sz="2800" b="1" dirty="0"/>
              <a:t> </a:t>
            </a:r>
            <a:r>
              <a:rPr lang="en-AU" sz="2800" dirty="0"/>
              <a:t>A subclass of systematic reviews. Meta analysis combines and summaries the numerical data in systematic reviews when the results are statistically significant.</a:t>
            </a:r>
          </a:p>
          <a:p>
            <a:endParaRPr lang="en-AU" b="1" dirty="0"/>
          </a:p>
          <a:p>
            <a:r>
              <a:rPr lang="en-AU" dirty="0"/>
              <a:t> </a:t>
            </a:r>
            <a:r>
              <a:rPr lang="en-AU" sz="2800" b="1" dirty="0">
                <a:solidFill>
                  <a:schemeClr val="tx2">
                    <a:lumMod val="75000"/>
                  </a:schemeClr>
                </a:solidFill>
              </a:rPr>
              <a:t>Systematic reviews: </a:t>
            </a:r>
            <a:r>
              <a:rPr lang="en-AU" sz="2800" dirty="0"/>
              <a:t>are articles presenting a synthesis of several articles about a clinical topic.</a:t>
            </a:r>
          </a:p>
          <a:p>
            <a:endParaRPr lang="en-AU" sz="2800" dirty="0"/>
          </a:p>
          <a:p>
            <a:pPr>
              <a:defRPr/>
            </a:pPr>
            <a:r>
              <a:rPr lang="en-AU" sz="2800" b="1" dirty="0">
                <a:solidFill>
                  <a:schemeClr val="tx2">
                    <a:lumMod val="75000"/>
                  </a:schemeClr>
                </a:solidFill>
              </a:rPr>
              <a:t>RCTs:</a:t>
            </a:r>
            <a:r>
              <a:rPr lang="en-AU" sz="2800" b="1" dirty="0"/>
              <a:t>  </a:t>
            </a:r>
            <a:r>
              <a:rPr lang="en-AU" sz="2800" dirty="0"/>
              <a:t>Is a clinical trial which examines the effect of specific outcome measures, where the effect of treatment is examined by comparing the treatment group with at least one control group. </a:t>
            </a:r>
          </a:p>
          <a:p>
            <a:pPr>
              <a:defRPr/>
            </a:pPr>
            <a:endParaRPr lang="en-AU" sz="2800" b="1" dirty="0"/>
          </a:p>
          <a:p>
            <a:endParaRPr lang="en-AU" dirty="0"/>
          </a:p>
          <a:p>
            <a:endParaRPr lang="en-AU" dirty="0"/>
          </a:p>
          <a:p>
            <a:endParaRPr lang="en-AU" dirty="0"/>
          </a:p>
        </p:txBody>
      </p:sp>
    </p:spTree>
    <p:extLst>
      <p:ext uri="{BB962C8B-B14F-4D97-AF65-F5344CB8AC3E}">
        <p14:creationId xmlns:p14="http://schemas.microsoft.com/office/powerpoint/2010/main" val="31443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7664" y="836712"/>
            <a:ext cx="7452320" cy="5616624"/>
          </a:xfrm>
        </p:spPr>
        <p:txBody>
          <a:bodyPr>
            <a:noAutofit/>
          </a:bodyPr>
          <a:lstStyle/>
          <a:p>
            <a:pPr>
              <a:lnSpc>
                <a:spcPct val="170000"/>
              </a:lnSpc>
            </a:pPr>
            <a:r>
              <a:rPr lang="en-AU" sz="2000" dirty="0"/>
              <a:t>Take a large population who are already taking a particular treatment </a:t>
            </a:r>
          </a:p>
          <a:p>
            <a:pPr>
              <a:lnSpc>
                <a:spcPct val="170000"/>
              </a:lnSpc>
            </a:pPr>
            <a:r>
              <a:rPr lang="en-AU" sz="2000" dirty="0"/>
              <a:t>Or have an exposure, follow them forward over time, and then compare them for outcomes with a similar group that has not been affected by the treatment or exposure being studied. </a:t>
            </a:r>
          </a:p>
          <a:p>
            <a:pPr>
              <a:lnSpc>
                <a:spcPct val="170000"/>
              </a:lnSpc>
            </a:pPr>
            <a:r>
              <a:rPr lang="en-AU" sz="2000" dirty="0"/>
              <a:t>Cohort studies are observational and not as reliable as randomized controlled studies, since the two groups may differ in ways other than in the variable under study. </a:t>
            </a:r>
          </a:p>
          <a:p>
            <a:pPr>
              <a:lnSpc>
                <a:spcPct val="170000"/>
              </a:lnSpc>
            </a:pPr>
            <a:r>
              <a:rPr lang="en-AU" sz="2000" dirty="0"/>
              <a:t> A cohort study starts with the exposure and follows patients forward to an outcome</a:t>
            </a:r>
          </a:p>
        </p:txBody>
      </p:sp>
      <p:sp>
        <p:nvSpPr>
          <p:cNvPr id="4"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Cohort studies</a:t>
            </a:r>
          </a:p>
        </p:txBody>
      </p:sp>
    </p:spTree>
    <p:extLst>
      <p:ext uri="{BB962C8B-B14F-4D97-AF65-F5344CB8AC3E}">
        <p14:creationId xmlns:p14="http://schemas.microsoft.com/office/powerpoint/2010/main" val="2095362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706090"/>
          </a:xfrm>
        </p:spPr>
        <p:txBody>
          <a:bodyPr>
            <a:normAutofit fontScale="90000"/>
          </a:bodyPr>
          <a:lstStyle/>
          <a:p>
            <a:br>
              <a:rPr lang="en-AU" b="1" dirty="0"/>
            </a:br>
            <a:br>
              <a:rPr lang="en-AU" b="1" dirty="0"/>
            </a:br>
            <a:endParaRPr lang="en-AU" dirty="0"/>
          </a:p>
        </p:txBody>
      </p:sp>
      <p:sp>
        <p:nvSpPr>
          <p:cNvPr id="3" name="Content Placeholder 2"/>
          <p:cNvSpPr>
            <a:spLocks noGrp="1"/>
          </p:cNvSpPr>
          <p:nvPr>
            <p:ph idx="1"/>
          </p:nvPr>
        </p:nvSpPr>
        <p:spPr>
          <a:xfrm>
            <a:off x="1628552" y="548680"/>
            <a:ext cx="7335936" cy="6408712"/>
          </a:xfrm>
        </p:spPr>
        <p:txBody>
          <a:bodyPr>
            <a:normAutofit fontScale="70000" lnSpcReduction="20000"/>
          </a:bodyPr>
          <a:lstStyle/>
          <a:p>
            <a:pPr>
              <a:lnSpc>
                <a:spcPct val="160000"/>
              </a:lnSpc>
            </a:pPr>
            <a:r>
              <a:rPr lang="en-AU" sz="2600" dirty="0"/>
              <a:t>I Evidence obtained from a systematic review of all relevant randomised controlled trials </a:t>
            </a:r>
          </a:p>
          <a:p>
            <a:pPr>
              <a:lnSpc>
                <a:spcPct val="160000"/>
              </a:lnSpc>
            </a:pPr>
            <a:r>
              <a:rPr lang="en-AU" sz="2600" dirty="0"/>
              <a:t>II Evidence obtained from at least one properly designed randomised controlled trial </a:t>
            </a:r>
          </a:p>
          <a:p>
            <a:pPr>
              <a:lnSpc>
                <a:spcPct val="160000"/>
              </a:lnSpc>
            </a:pPr>
            <a:r>
              <a:rPr lang="en-AU" sz="2600" dirty="0"/>
              <a:t>III - 1 Evidence obtained from well-designed pseudo randomised controlled trials (alternate allocation or some other method) </a:t>
            </a:r>
          </a:p>
          <a:p>
            <a:pPr>
              <a:lnSpc>
                <a:spcPct val="160000"/>
              </a:lnSpc>
            </a:pPr>
            <a:r>
              <a:rPr lang="en-AU" sz="2600" dirty="0"/>
              <a:t>III - 2 Evidence obtained from comparative studies (including systematic reviews of such studies) with concurrent controls and allocation not randomised, cohort studies, case-control studies, or interrupted time series with a control group </a:t>
            </a:r>
          </a:p>
          <a:p>
            <a:pPr>
              <a:lnSpc>
                <a:spcPct val="160000"/>
              </a:lnSpc>
            </a:pPr>
            <a:r>
              <a:rPr lang="en-AU" sz="2600" dirty="0"/>
              <a:t>III - 3 Evidence obtained from comparative studies with historical control, two or more single arm studies, or interrupted time series without a parallel group </a:t>
            </a:r>
          </a:p>
          <a:p>
            <a:pPr>
              <a:lnSpc>
                <a:spcPct val="160000"/>
              </a:lnSpc>
            </a:pPr>
            <a:r>
              <a:rPr lang="en-AU" sz="2600" dirty="0"/>
              <a:t>IV Evidence obtained from case series, post-test or pre-test/ post-test </a:t>
            </a:r>
          </a:p>
          <a:p>
            <a:pPr marL="0" indent="0">
              <a:buNone/>
            </a:pPr>
            <a:endParaRPr lang="en-AU" sz="1600" b="1" dirty="0"/>
          </a:p>
          <a:p>
            <a:pPr marL="0" indent="0">
              <a:buNone/>
            </a:pPr>
            <a:r>
              <a:rPr lang="en-AU" sz="1600" dirty="0"/>
              <a:t>NHMRC, (2000),Designation of levels of evidence, A Guide to the Development, Implementation and Evaluation of Clinical Practice Guidelines, Commonwealth of Australia, p 17.</a:t>
            </a:r>
            <a:endParaRPr lang="en-AU" sz="1600" b="1" dirty="0"/>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5" name="Title 1"/>
          <p:cNvSpPr txBox="1">
            <a:spLocks/>
          </p:cNvSpPr>
          <p:nvPr/>
        </p:nvSpPr>
        <p:spPr>
          <a:xfrm>
            <a:off x="1611763" y="-243408"/>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(NHMRC) levels of evidence</a:t>
            </a:r>
          </a:p>
        </p:txBody>
      </p:sp>
    </p:spTree>
    <p:extLst>
      <p:ext uri="{BB962C8B-B14F-4D97-AF65-F5344CB8AC3E}">
        <p14:creationId xmlns:p14="http://schemas.microsoft.com/office/powerpoint/2010/main" val="1526772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1680" y="1203332"/>
            <a:ext cx="7058247" cy="4385908"/>
          </a:xfrm>
        </p:spPr>
        <p:txBody>
          <a:bodyPr>
            <a:normAutofit/>
          </a:bodyPr>
          <a:lstStyle/>
          <a:p>
            <a:pPr marL="0" indent="0">
              <a:buNone/>
            </a:pPr>
            <a:r>
              <a:rPr lang="en-AU" b="1" dirty="0">
                <a:solidFill>
                  <a:schemeClr val="tx2">
                    <a:lumMod val="75000"/>
                  </a:schemeClr>
                </a:solidFill>
              </a:rPr>
              <a:t>Other ranking schemes include:</a:t>
            </a:r>
          </a:p>
          <a:p>
            <a:pPr marL="0" indent="0">
              <a:buNone/>
            </a:pPr>
            <a:endParaRPr lang="en-AU" sz="2000" dirty="0"/>
          </a:p>
          <a:p>
            <a:pPr lvl="1">
              <a:lnSpc>
                <a:spcPct val="150000"/>
              </a:lnSpc>
              <a:buFont typeface="Arial" pitchFamily="34" charset="0"/>
              <a:buChar char="•"/>
            </a:pPr>
            <a:r>
              <a:rPr lang="en-AU" sz="2400" dirty="0">
                <a:hlinkClick r:id="rId2"/>
              </a:rPr>
              <a:t>JBI Levels of Evidence</a:t>
            </a:r>
            <a:r>
              <a:rPr lang="en-AU" sz="2400" dirty="0"/>
              <a:t> Joanna Briggs Institute, Adelaide </a:t>
            </a:r>
          </a:p>
          <a:p>
            <a:pPr lvl="1">
              <a:lnSpc>
                <a:spcPct val="150000"/>
              </a:lnSpc>
              <a:buFont typeface="Arial" pitchFamily="34" charset="0"/>
              <a:buChar char="•"/>
            </a:pPr>
            <a:r>
              <a:rPr lang="en-AU" sz="2400" dirty="0">
                <a:hlinkClick r:id="rId3"/>
              </a:rPr>
              <a:t>Levels of Evidence and Grades of Recommendation</a:t>
            </a:r>
            <a:r>
              <a:rPr lang="en-AU" sz="2400" dirty="0"/>
              <a:t> from the </a:t>
            </a:r>
            <a:r>
              <a:rPr lang="en-AU" sz="2400" dirty="0">
                <a:hlinkClick r:id="rId4"/>
              </a:rPr>
              <a:t>Centre for Evidence-based Medicine (CEBM) - EBM Directory </a:t>
            </a:r>
            <a:endParaRPr lang="en-AU" sz="2400" dirty="0"/>
          </a:p>
          <a:p>
            <a:pPr marL="0" lvl="0" indent="0" eaLnBrk="0" fontAlgn="base" hangingPunct="0">
              <a:spcAft>
                <a:spcPct val="0"/>
              </a:spcAft>
              <a:buNone/>
            </a:pPr>
            <a:endParaRPr lang="en-AU" sz="2000" kern="0" dirty="0">
              <a:solidFill>
                <a:srgbClr val="000000"/>
              </a:solidFill>
              <a:latin typeface="Arial"/>
            </a:endParaRPr>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01036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8552" y="836712"/>
            <a:ext cx="7058247" cy="5616624"/>
          </a:xfrm>
        </p:spPr>
        <p:txBody>
          <a:bodyPr>
            <a:noAutofit/>
          </a:bodyPr>
          <a:lstStyle/>
          <a:p>
            <a:pPr marL="0" indent="0">
              <a:lnSpc>
                <a:spcPct val="170000"/>
              </a:lnSpc>
              <a:buNone/>
            </a:pPr>
            <a:r>
              <a:rPr lang="en-AU" sz="1800" b="1" dirty="0"/>
              <a:t>Level I:   </a:t>
            </a:r>
            <a:r>
              <a:rPr lang="en-AU" sz="1800" dirty="0"/>
              <a:t>Evidence obtained from a systematic review of all relevant randomised controlled trials.</a:t>
            </a:r>
          </a:p>
          <a:p>
            <a:pPr marL="0" indent="0">
              <a:lnSpc>
                <a:spcPct val="170000"/>
              </a:lnSpc>
              <a:buNone/>
            </a:pPr>
            <a:r>
              <a:rPr lang="en-AU" sz="1800" b="1" dirty="0"/>
              <a:t>Level II: </a:t>
            </a:r>
            <a:r>
              <a:rPr lang="en-AU" sz="1800" dirty="0"/>
              <a:t>Evidence obtained from at least one properly designed randomised controlled trial.</a:t>
            </a:r>
          </a:p>
          <a:p>
            <a:pPr marL="0" indent="0">
              <a:lnSpc>
                <a:spcPct val="170000"/>
              </a:lnSpc>
              <a:buNone/>
            </a:pPr>
            <a:r>
              <a:rPr lang="en-AU" sz="1800" b="1" dirty="0"/>
              <a:t>Level III.1: </a:t>
            </a:r>
            <a:r>
              <a:rPr lang="en-AU" sz="1800" dirty="0"/>
              <a:t>Evidence obtained from well-designed controlled trials without randomisation.</a:t>
            </a:r>
          </a:p>
          <a:p>
            <a:pPr marL="0" indent="0">
              <a:lnSpc>
                <a:spcPct val="170000"/>
              </a:lnSpc>
              <a:buNone/>
            </a:pPr>
            <a:r>
              <a:rPr lang="en-AU" sz="1800" b="1" dirty="0"/>
              <a:t>Level III.2: </a:t>
            </a:r>
            <a:r>
              <a:rPr lang="en-AU" sz="1800" dirty="0"/>
              <a:t>Evidence obtained from well designed cohort or case control analytic studies preferably from more than one centre or research group.</a:t>
            </a:r>
          </a:p>
          <a:p>
            <a:pPr marL="0" indent="0">
              <a:lnSpc>
                <a:spcPct val="170000"/>
              </a:lnSpc>
              <a:buNone/>
            </a:pPr>
            <a:r>
              <a:rPr lang="en-AU" sz="1800" b="1" dirty="0"/>
              <a:t>Level III.3: </a:t>
            </a:r>
            <a:r>
              <a:rPr lang="en-AU" sz="1800" dirty="0"/>
              <a:t>Evidence obtained from multiple time series with or without the intervention. Dramatic results in uncontrolled experiments.</a:t>
            </a:r>
          </a:p>
          <a:p>
            <a:pPr marL="0" indent="0">
              <a:lnSpc>
                <a:spcPct val="170000"/>
              </a:lnSpc>
              <a:buNone/>
            </a:pPr>
            <a:r>
              <a:rPr lang="en-AU" sz="1800" b="1" dirty="0"/>
              <a:t>Level IV: </a:t>
            </a:r>
            <a:r>
              <a:rPr lang="en-AU" sz="1800" dirty="0"/>
              <a:t>Opinion of respected authorities, based on clinical experience, descriptive studies, or reports of expert committees.</a:t>
            </a:r>
          </a:p>
          <a:p>
            <a:pPr marL="0" indent="0">
              <a:lnSpc>
                <a:spcPct val="170000"/>
              </a:lnSpc>
              <a:buNone/>
            </a:pPr>
            <a:endParaRPr lang="en-AU" sz="1400" dirty="0"/>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5"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JBI Levels of Evidence</a:t>
            </a:r>
          </a:p>
        </p:txBody>
      </p:sp>
    </p:spTree>
    <p:extLst>
      <p:ext uri="{BB962C8B-B14F-4D97-AF65-F5344CB8AC3E}">
        <p14:creationId xmlns:p14="http://schemas.microsoft.com/office/powerpoint/2010/main" val="1483950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2461" y="0"/>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b="1" dirty="0"/>
          </a:p>
        </p:txBody>
      </p:sp>
      <p:pic>
        <p:nvPicPr>
          <p:cNvPr id="5122" name="Picture 2" descr="http://us.123rf.com/400wm/400/400/snehit/snehit1102/snehit110200066/8864802-indian-dish-chicken-biryani-on-blue-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0748" y="1342029"/>
            <a:ext cx="6522679" cy="4342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23728" y="620688"/>
            <a:ext cx="3888432" cy="1200329"/>
          </a:xfrm>
          <a:prstGeom prst="rect">
            <a:avLst/>
          </a:prstGeom>
          <a:noFill/>
        </p:spPr>
        <p:txBody>
          <a:bodyPr wrap="square" rtlCol="0">
            <a:spAutoFit/>
          </a:bodyPr>
          <a:lstStyle/>
          <a:p>
            <a:r>
              <a:rPr lang="en-AU" sz="7200" b="1" dirty="0">
                <a:solidFill>
                  <a:schemeClr val="bg1"/>
                </a:solidFill>
                <a:latin typeface="Comic Sans MS" pitchFamily="66" charset="0"/>
              </a:rPr>
              <a:t>LUNCH</a:t>
            </a:r>
          </a:p>
        </p:txBody>
      </p:sp>
      <p:sp>
        <p:nvSpPr>
          <p:cNvPr id="9" name="TextBox 8"/>
          <p:cNvSpPr txBox="1"/>
          <p:nvPr/>
        </p:nvSpPr>
        <p:spPr>
          <a:xfrm>
            <a:off x="5436096" y="4964975"/>
            <a:ext cx="3276984" cy="1200329"/>
          </a:xfrm>
          <a:prstGeom prst="rect">
            <a:avLst/>
          </a:prstGeom>
          <a:noFill/>
        </p:spPr>
        <p:txBody>
          <a:bodyPr wrap="square" rtlCol="0">
            <a:spAutoFit/>
          </a:bodyPr>
          <a:lstStyle/>
          <a:p>
            <a:r>
              <a:rPr lang="en-AU" sz="7200" b="1" dirty="0">
                <a:solidFill>
                  <a:schemeClr val="bg1"/>
                </a:solidFill>
                <a:latin typeface="Comic Sans MS" pitchFamily="66" charset="0"/>
              </a:rPr>
              <a:t>BREAK</a:t>
            </a:r>
          </a:p>
        </p:txBody>
      </p:sp>
    </p:spTree>
    <p:extLst>
      <p:ext uri="{BB962C8B-B14F-4D97-AF65-F5344CB8AC3E}">
        <p14:creationId xmlns:p14="http://schemas.microsoft.com/office/powerpoint/2010/main" val="4156821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a:p>
        </p:txBody>
      </p:sp>
      <p:sp>
        <p:nvSpPr>
          <p:cNvPr id="7" name="Title 1"/>
          <p:cNvSpPr txBox="1">
            <a:spLocks/>
          </p:cNvSpPr>
          <p:nvPr/>
        </p:nvSpPr>
        <p:spPr>
          <a:xfrm>
            <a:off x="1471420" y="1946038"/>
            <a:ext cx="77811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n-AU" b="1" dirty="0"/>
            </a:br>
            <a:r>
              <a:rPr lang="en-AU" b="1" dirty="0">
                <a:solidFill>
                  <a:schemeClr val="bg1"/>
                </a:solidFill>
              </a:rPr>
              <a:t>Critical Appraisal</a:t>
            </a:r>
          </a:p>
        </p:txBody>
      </p:sp>
    </p:spTree>
    <p:extLst>
      <p:ext uri="{BB962C8B-B14F-4D97-AF65-F5344CB8AC3E}">
        <p14:creationId xmlns:p14="http://schemas.microsoft.com/office/powerpoint/2010/main" val="109817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a:solidFill>
                  <a:schemeClr val="tx2">
                    <a:lumMod val="75000"/>
                  </a:schemeClr>
                </a:solidFill>
              </a:rPr>
              <a:t>Objectives</a:t>
            </a:r>
            <a:br>
              <a:rPr lang="en-AU" b="1" dirty="0">
                <a:solidFill>
                  <a:schemeClr val="tx2">
                    <a:lumMod val="75000"/>
                  </a:schemeClr>
                </a:solidFill>
              </a:rPr>
            </a:br>
            <a:endParaRPr lang="en-AU" dirty="0"/>
          </a:p>
        </p:txBody>
      </p:sp>
      <p:sp>
        <p:nvSpPr>
          <p:cNvPr id="3" name="Content Placeholder 2"/>
          <p:cNvSpPr>
            <a:spLocks noGrp="1"/>
          </p:cNvSpPr>
          <p:nvPr>
            <p:ph idx="1"/>
          </p:nvPr>
        </p:nvSpPr>
        <p:spPr>
          <a:xfrm>
            <a:off x="1547664" y="1600200"/>
            <a:ext cx="7139136" cy="4525963"/>
          </a:xfrm>
        </p:spPr>
        <p:txBody>
          <a:bodyPr/>
          <a:lstStyle/>
          <a:p>
            <a:pPr>
              <a:lnSpc>
                <a:spcPct val="150000"/>
              </a:lnSpc>
            </a:pPr>
            <a:r>
              <a:rPr lang="en-AU" dirty="0"/>
              <a:t>Discuss elements of critical appraisal</a:t>
            </a:r>
          </a:p>
          <a:p>
            <a:pPr>
              <a:lnSpc>
                <a:spcPct val="150000"/>
              </a:lnSpc>
            </a:pPr>
            <a:r>
              <a:rPr lang="en-AU" dirty="0"/>
              <a:t>Demonstrate how to read and interpret the elements of a research article</a:t>
            </a:r>
          </a:p>
          <a:p>
            <a:pPr marL="0" indent="0">
              <a:lnSpc>
                <a:spcPct val="150000"/>
              </a:lnSpc>
              <a:buNone/>
            </a:pPr>
            <a:endParaRPr lang="en-AU" dirty="0"/>
          </a:p>
          <a:p>
            <a:pPr marL="0" indent="0">
              <a:lnSpc>
                <a:spcPct val="150000"/>
              </a:lnSpc>
              <a:buNone/>
            </a:pPr>
            <a:endParaRPr lang="en-AU" dirty="0"/>
          </a:p>
        </p:txBody>
      </p:sp>
    </p:spTree>
    <p:extLst>
      <p:ext uri="{BB962C8B-B14F-4D97-AF65-F5344CB8AC3E}">
        <p14:creationId xmlns:p14="http://schemas.microsoft.com/office/powerpoint/2010/main" val="2599252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1336" y="-99392"/>
            <a:ext cx="7139136" cy="1143000"/>
          </a:xfrm>
        </p:spPr>
        <p:txBody>
          <a:bodyPr>
            <a:normAutofit/>
          </a:bodyPr>
          <a:lstStyle/>
          <a:p>
            <a:r>
              <a:rPr lang="en-AU" sz="4000" b="1" dirty="0">
                <a:solidFill>
                  <a:schemeClr val="tx2">
                    <a:lumMod val="75000"/>
                  </a:schemeClr>
                </a:solidFill>
              </a:rPr>
              <a:t>What is Critical Appraisal?</a:t>
            </a:r>
            <a:endParaRPr lang="en-AU" sz="4000" dirty="0"/>
          </a:p>
        </p:txBody>
      </p:sp>
      <p:sp>
        <p:nvSpPr>
          <p:cNvPr id="3" name="Content Placeholder 2"/>
          <p:cNvSpPr>
            <a:spLocks noGrp="1"/>
          </p:cNvSpPr>
          <p:nvPr>
            <p:ph idx="1"/>
          </p:nvPr>
        </p:nvSpPr>
        <p:spPr>
          <a:xfrm>
            <a:off x="1547664" y="1124744"/>
            <a:ext cx="7416824" cy="5400600"/>
          </a:xfrm>
        </p:spPr>
        <p:txBody>
          <a:bodyPr>
            <a:normAutofit fontScale="92500" lnSpcReduction="20000"/>
          </a:bodyPr>
          <a:lstStyle/>
          <a:p>
            <a:pPr>
              <a:lnSpc>
                <a:spcPct val="160000"/>
              </a:lnSpc>
              <a:buFont typeface="Wingdings" pitchFamily="2" charset="2"/>
              <a:buChar char="§"/>
            </a:pPr>
            <a:r>
              <a:rPr lang="en-AU" dirty="0"/>
              <a:t>“The process of assessing and interpreting evidence by systematically considering its validity results and relevance.” </a:t>
            </a:r>
            <a:r>
              <a:rPr lang="en-AU" sz="1800" dirty="0">
                <a:solidFill>
                  <a:schemeClr val="tx2">
                    <a:lumMod val="75000"/>
                  </a:schemeClr>
                </a:solidFill>
              </a:rPr>
              <a:t>(Cochrane  glossary 2007)</a:t>
            </a:r>
          </a:p>
          <a:p>
            <a:pPr>
              <a:lnSpc>
                <a:spcPct val="160000"/>
              </a:lnSpc>
              <a:buFont typeface="Wingdings" pitchFamily="2" charset="2"/>
              <a:buChar char="§"/>
            </a:pPr>
            <a:r>
              <a:rPr lang="en-AU" dirty="0"/>
              <a:t>Moving beyond unquestioning acceptance of research findings reported in media.</a:t>
            </a:r>
          </a:p>
          <a:p>
            <a:pPr>
              <a:lnSpc>
                <a:spcPct val="160000"/>
              </a:lnSpc>
              <a:buFont typeface="Wingdings" pitchFamily="2" charset="2"/>
              <a:buChar char="§"/>
            </a:pPr>
            <a:r>
              <a:rPr lang="en-AU" dirty="0"/>
              <a:t>Adopting a questioning attitude towards research.</a:t>
            </a:r>
          </a:p>
          <a:p>
            <a:pPr marL="0" indent="0">
              <a:lnSpc>
                <a:spcPct val="160000"/>
              </a:lnSpc>
              <a:buNone/>
            </a:pPr>
            <a:endParaRPr lang="en-AU" sz="1800" dirty="0">
              <a:solidFill>
                <a:schemeClr val="tx2">
                  <a:lumMod val="75000"/>
                </a:schemeClr>
              </a:solidFill>
            </a:endParaRPr>
          </a:p>
        </p:txBody>
      </p:sp>
    </p:spTree>
    <p:extLst>
      <p:ext uri="{BB962C8B-B14F-4D97-AF65-F5344CB8AC3E}">
        <p14:creationId xmlns:p14="http://schemas.microsoft.com/office/powerpoint/2010/main" val="2973253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912" y="-99392"/>
            <a:ext cx="8229600" cy="1143000"/>
          </a:xfrm>
        </p:spPr>
        <p:txBody>
          <a:bodyPr>
            <a:normAutofit/>
          </a:bodyPr>
          <a:lstStyle/>
          <a:p>
            <a:r>
              <a:rPr lang="en-AU" sz="4000" b="1" dirty="0">
                <a:solidFill>
                  <a:schemeClr val="tx2">
                    <a:lumMod val="75000"/>
                  </a:schemeClr>
                </a:solidFill>
              </a:rPr>
              <a:t>Why is it important?</a:t>
            </a:r>
            <a:endParaRPr lang="en-AU" sz="4000" dirty="0"/>
          </a:p>
        </p:txBody>
      </p:sp>
      <p:sp>
        <p:nvSpPr>
          <p:cNvPr id="3" name="Content Placeholder 2"/>
          <p:cNvSpPr>
            <a:spLocks noGrp="1"/>
          </p:cNvSpPr>
          <p:nvPr>
            <p:ph idx="1"/>
          </p:nvPr>
        </p:nvSpPr>
        <p:spPr>
          <a:xfrm>
            <a:off x="1547664" y="1600200"/>
            <a:ext cx="7139136" cy="4525963"/>
          </a:xfrm>
        </p:spPr>
        <p:txBody>
          <a:bodyPr>
            <a:normAutofit/>
          </a:bodyPr>
          <a:lstStyle/>
          <a:p>
            <a:pPr marL="457200" lvl="1" indent="0">
              <a:buNone/>
            </a:pPr>
            <a:endParaRPr lang="en-AU" dirty="0"/>
          </a:p>
          <a:p>
            <a:endParaRPr lang="en-AU" dirty="0"/>
          </a:p>
        </p:txBody>
      </p:sp>
      <p:sp>
        <p:nvSpPr>
          <p:cNvPr id="4" name="Rectangle 3"/>
          <p:cNvSpPr/>
          <p:nvPr/>
        </p:nvSpPr>
        <p:spPr>
          <a:xfrm>
            <a:off x="1691680" y="692696"/>
            <a:ext cx="7272808" cy="6186309"/>
          </a:xfrm>
          <a:prstGeom prst="rect">
            <a:avLst/>
          </a:prstGeom>
        </p:spPr>
        <p:txBody>
          <a:bodyPr wrap="square">
            <a:spAutoFit/>
          </a:bodyPr>
          <a:lstStyle/>
          <a:p>
            <a:pPr marL="285750" indent="-285750">
              <a:lnSpc>
                <a:spcPct val="150000"/>
              </a:lnSpc>
              <a:buFont typeface="Arial" pitchFamily="34" charset="0"/>
              <a:buChar char="•"/>
            </a:pPr>
            <a:r>
              <a:rPr lang="en-AU" sz="2400" dirty="0"/>
              <a:t>Ensures a comprehensive assessment of the whole paper</a:t>
            </a:r>
          </a:p>
          <a:p>
            <a:pPr marL="285750" indent="-285750">
              <a:lnSpc>
                <a:spcPct val="150000"/>
              </a:lnSpc>
              <a:buFont typeface="Arial" pitchFamily="34" charset="0"/>
              <a:buChar char="•"/>
            </a:pPr>
            <a:r>
              <a:rPr lang="en-AU" sz="2400" dirty="0"/>
              <a:t>Allows  to identify the strengths and weaknesses of a piece of research</a:t>
            </a:r>
          </a:p>
          <a:p>
            <a:pPr marL="285750" indent="-285750">
              <a:lnSpc>
                <a:spcPct val="150000"/>
              </a:lnSpc>
              <a:buFont typeface="Arial" pitchFamily="34" charset="0"/>
              <a:buChar char="•"/>
            </a:pPr>
            <a:r>
              <a:rPr lang="en-AU" sz="2400" dirty="0"/>
              <a:t>Develops an improved understanding of the research methodology used to conduct the research</a:t>
            </a:r>
          </a:p>
          <a:p>
            <a:pPr marL="285750" indent="-285750">
              <a:lnSpc>
                <a:spcPct val="150000"/>
              </a:lnSpc>
              <a:buFont typeface="Arial" pitchFamily="34" charset="0"/>
              <a:buChar char="•"/>
            </a:pPr>
            <a:r>
              <a:rPr lang="en-AU" sz="2400" dirty="0"/>
              <a:t>Allows  to relate the published research to  local situation</a:t>
            </a:r>
          </a:p>
          <a:p>
            <a:pPr marL="285750" indent="-285750">
              <a:lnSpc>
                <a:spcPct val="150000"/>
              </a:lnSpc>
              <a:buFont typeface="Arial" pitchFamily="34" charset="0"/>
              <a:buChar char="•"/>
            </a:pPr>
            <a:r>
              <a:rPr lang="en-AU" sz="2400" dirty="0"/>
              <a:t>Enables  to identify any bias in the research</a:t>
            </a:r>
          </a:p>
          <a:p>
            <a:pPr marL="285750" indent="-285750">
              <a:lnSpc>
                <a:spcPct val="150000"/>
              </a:lnSpc>
              <a:buFont typeface="Arial" pitchFamily="34" charset="0"/>
              <a:buChar char="•"/>
            </a:pPr>
            <a:r>
              <a:rPr lang="en-AU" sz="2400" dirty="0"/>
              <a:t>Facilitates the implementation of effective interventions in  clinical practice</a:t>
            </a:r>
          </a:p>
        </p:txBody>
      </p:sp>
    </p:spTree>
    <p:extLst>
      <p:ext uri="{BB962C8B-B14F-4D97-AF65-F5344CB8AC3E}">
        <p14:creationId xmlns:p14="http://schemas.microsoft.com/office/powerpoint/2010/main" val="3611969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99392"/>
            <a:ext cx="7211144" cy="1143000"/>
          </a:xfrm>
        </p:spPr>
        <p:txBody>
          <a:bodyPr>
            <a:normAutofit fontScale="90000"/>
          </a:bodyPr>
          <a:lstStyle/>
          <a:p>
            <a:r>
              <a:rPr lang="en-AU" b="1" dirty="0">
                <a:solidFill>
                  <a:schemeClr val="tx2">
                    <a:lumMod val="75000"/>
                  </a:schemeClr>
                </a:solidFill>
              </a:rPr>
              <a:t>Elements of a research articles</a:t>
            </a:r>
            <a:endParaRPr lang="en-AU" dirty="0"/>
          </a:p>
        </p:txBody>
      </p:sp>
      <p:sp>
        <p:nvSpPr>
          <p:cNvPr id="3" name="Content Placeholder 2"/>
          <p:cNvSpPr>
            <a:spLocks noGrp="1"/>
          </p:cNvSpPr>
          <p:nvPr>
            <p:ph idx="1"/>
          </p:nvPr>
        </p:nvSpPr>
        <p:spPr>
          <a:xfrm>
            <a:off x="1619672" y="764704"/>
            <a:ext cx="7067128" cy="6093296"/>
          </a:xfrm>
        </p:spPr>
        <p:txBody>
          <a:bodyPr>
            <a:normAutofit fontScale="92500" lnSpcReduction="10000"/>
          </a:bodyPr>
          <a:lstStyle/>
          <a:p>
            <a:pPr>
              <a:lnSpc>
                <a:spcPct val="160000"/>
              </a:lnSpc>
            </a:pPr>
            <a:r>
              <a:rPr lang="en-AU" dirty="0"/>
              <a:t>Abstract</a:t>
            </a:r>
          </a:p>
          <a:p>
            <a:pPr>
              <a:lnSpc>
                <a:spcPct val="160000"/>
              </a:lnSpc>
            </a:pPr>
            <a:r>
              <a:rPr lang="en-AU" dirty="0"/>
              <a:t>Background </a:t>
            </a:r>
          </a:p>
          <a:p>
            <a:pPr>
              <a:lnSpc>
                <a:spcPct val="160000"/>
              </a:lnSpc>
            </a:pPr>
            <a:r>
              <a:rPr lang="en-AU" dirty="0"/>
              <a:t>Methods</a:t>
            </a:r>
          </a:p>
          <a:p>
            <a:pPr>
              <a:lnSpc>
                <a:spcPct val="160000"/>
              </a:lnSpc>
            </a:pPr>
            <a:r>
              <a:rPr lang="en-AU" dirty="0"/>
              <a:t>Results</a:t>
            </a:r>
          </a:p>
          <a:p>
            <a:pPr>
              <a:lnSpc>
                <a:spcPct val="160000"/>
              </a:lnSpc>
            </a:pPr>
            <a:r>
              <a:rPr lang="en-AU" dirty="0"/>
              <a:t>Discussion</a:t>
            </a:r>
          </a:p>
          <a:p>
            <a:pPr>
              <a:lnSpc>
                <a:spcPct val="160000"/>
              </a:lnSpc>
            </a:pPr>
            <a:r>
              <a:rPr lang="en-AU" dirty="0"/>
              <a:t>References</a:t>
            </a:r>
          </a:p>
          <a:p>
            <a:pPr>
              <a:lnSpc>
                <a:spcPct val="160000"/>
              </a:lnSpc>
            </a:pPr>
            <a:r>
              <a:rPr lang="en-AU" dirty="0"/>
              <a:t>Acknowledgement of funding and conflicts of interest</a:t>
            </a:r>
          </a:p>
        </p:txBody>
      </p:sp>
    </p:spTree>
    <p:extLst>
      <p:ext uri="{BB962C8B-B14F-4D97-AF65-F5344CB8AC3E}">
        <p14:creationId xmlns:p14="http://schemas.microsoft.com/office/powerpoint/2010/main" val="1793521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3688" y="1600200"/>
            <a:ext cx="6923112" cy="4525963"/>
          </a:xfrm>
        </p:spPr>
        <p:txBody>
          <a:bodyPr>
            <a:normAutofit fontScale="92500"/>
          </a:bodyPr>
          <a:lstStyle/>
          <a:p>
            <a:pPr marL="0" indent="0">
              <a:lnSpc>
                <a:spcPct val="150000"/>
              </a:lnSpc>
              <a:buNone/>
            </a:pPr>
            <a:r>
              <a:rPr lang="en-AU" dirty="0"/>
              <a:t>There are three basic questions that need to be answered for every type of study: </a:t>
            </a:r>
          </a:p>
          <a:p>
            <a:pPr>
              <a:lnSpc>
                <a:spcPct val="150000"/>
              </a:lnSpc>
            </a:pPr>
            <a:r>
              <a:rPr lang="en-AU" dirty="0"/>
              <a:t>Are the results of the study valid? </a:t>
            </a:r>
          </a:p>
          <a:p>
            <a:pPr>
              <a:lnSpc>
                <a:spcPct val="150000"/>
              </a:lnSpc>
            </a:pPr>
            <a:r>
              <a:rPr lang="en-AU" dirty="0"/>
              <a:t>What are the results? </a:t>
            </a:r>
          </a:p>
          <a:p>
            <a:pPr>
              <a:lnSpc>
                <a:spcPct val="150000"/>
              </a:lnSpc>
            </a:pPr>
            <a:r>
              <a:rPr lang="en-AU" dirty="0"/>
              <a:t>Will the results help in caring for my patient? </a:t>
            </a:r>
          </a:p>
          <a:p>
            <a:pPr>
              <a:lnSpc>
                <a:spcPct val="150000"/>
              </a:lnSpc>
            </a:pPr>
            <a:endParaRPr lang="en-AU" dirty="0"/>
          </a:p>
        </p:txBody>
      </p:sp>
      <p:sp>
        <p:nvSpPr>
          <p:cNvPr id="4" name="Title 1"/>
          <p:cNvSpPr txBox="1">
            <a:spLocks/>
          </p:cNvSpPr>
          <p:nvPr/>
        </p:nvSpPr>
        <p:spPr>
          <a:xfrm>
            <a:off x="1619672" y="53752"/>
            <a:ext cx="7560840" cy="11430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How do you critically appraise an article?</a:t>
            </a:r>
            <a:endParaRPr lang="en-AU" sz="4000" dirty="0"/>
          </a:p>
        </p:txBody>
      </p:sp>
    </p:spTree>
    <p:extLst>
      <p:ext uri="{BB962C8B-B14F-4D97-AF65-F5344CB8AC3E}">
        <p14:creationId xmlns:p14="http://schemas.microsoft.com/office/powerpoint/2010/main" val="2733024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9672" y="1600200"/>
            <a:ext cx="7067128" cy="4525963"/>
          </a:xfrm>
        </p:spPr>
        <p:txBody>
          <a:bodyPr/>
          <a:lstStyle/>
          <a:p>
            <a:pPr marL="0" indent="0">
              <a:buNone/>
            </a:pPr>
            <a:r>
              <a:rPr lang="en-AU" dirty="0"/>
              <a:t> </a:t>
            </a:r>
          </a:p>
          <a:p>
            <a:pPr marL="0" indent="0">
              <a:buNone/>
            </a:pPr>
            <a:endParaRPr lang="en-AU"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785" t="10843" r="4956"/>
          <a:stretch/>
        </p:blipFill>
        <p:spPr bwMode="auto">
          <a:xfrm>
            <a:off x="1619672" y="764704"/>
            <a:ext cx="7385992" cy="5777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Group Work</a:t>
            </a:r>
          </a:p>
        </p:txBody>
      </p:sp>
    </p:spTree>
    <p:extLst>
      <p:ext uri="{BB962C8B-B14F-4D97-AF65-F5344CB8AC3E}">
        <p14:creationId xmlns:p14="http://schemas.microsoft.com/office/powerpoint/2010/main" val="6049518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1720" y="1600200"/>
            <a:ext cx="6635080" cy="4525963"/>
          </a:xfrm>
        </p:spPr>
        <p:txBody>
          <a:bodyPr>
            <a:normAutofit/>
          </a:bodyPr>
          <a:lstStyle/>
          <a:p>
            <a:pPr marL="0" indent="0" algn="ctr">
              <a:lnSpc>
                <a:spcPct val="150000"/>
              </a:lnSpc>
              <a:buNone/>
            </a:pPr>
            <a:r>
              <a:rPr lang="en-AU" dirty="0"/>
              <a:t>Once a critical appraisal has been conducted and it is determined that a practice is backed by rigorous evidence </a:t>
            </a:r>
          </a:p>
        </p:txBody>
      </p:sp>
      <p:sp>
        <p:nvSpPr>
          <p:cNvPr id="4"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Note</a:t>
            </a:r>
          </a:p>
        </p:txBody>
      </p:sp>
    </p:spTree>
    <p:extLst>
      <p:ext uri="{BB962C8B-B14F-4D97-AF65-F5344CB8AC3E}">
        <p14:creationId xmlns:p14="http://schemas.microsoft.com/office/powerpoint/2010/main" val="1475040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a:p>
        </p:txBody>
      </p:sp>
      <p:sp>
        <p:nvSpPr>
          <p:cNvPr id="7" name="Title 1"/>
          <p:cNvSpPr txBox="1">
            <a:spLocks/>
          </p:cNvSpPr>
          <p:nvPr/>
        </p:nvSpPr>
        <p:spPr>
          <a:xfrm>
            <a:off x="1471420" y="908053"/>
            <a:ext cx="77811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n-AU" b="1" dirty="0"/>
            </a:br>
            <a:r>
              <a:rPr lang="en-AU" b="1" dirty="0">
                <a:solidFill>
                  <a:schemeClr val="bg1"/>
                </a:solidFill>
              </a:rPr>
              <a:t>Question and Answers</a:t>
            </a:r>
          </a:p>
        </p:txBody>
      </p:sp>
      <p:pic>
        <p:nvPicPr>
          <p:cNvPr id="1028" name="Picture 4" descr="https://encrypted-tbn0.google.com/images?q=tbn:ANd9GcSc-g3VEawe-QV6Pm9VEqttwJtVC6AyRYNJMNAfqhgNzHBPA1A0DZ4bf31mc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150" y="2763600"/>
            <a:ext cx="2825640" cy="2825640"/>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49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	</a:t>
            </a:r>
          </a:p>
        </p:txBody>
      </p:sp>
      <p:sp>
        <p:nvSpPr>
          <p:cNvPr id="3" name="Content Placeholder 2"/>
          <p:cNvSpPr>
            <a:spLocks noGrp="1"/>
          </p:cNvSpPr>
          <p:nvPr>
            <p:ph idx="1"/>
          </p:nvPr>
        </p:nvSpPr>
        <p:spPr/>
        <p:txBody>
          <a:bodyPr>
            <a:normAutofit/>
          </a:bodyPr>
          <a:lstStyle/>
          <a:p>
            <a:pPr lvl="3">
              <a:lnSpc>
                <a:spcPct val="150000"/>
              </a:lnSpc>
              <a:buFont typeface="Arial" pitchFamily="34" charset="0"/>
              <a:buChar char="•"/>
            </a:pPr>
            <a:r>
              <a:rPr lang="en-AU" sz="2400" dirty="0"/>
              <a:t>Behaviour change is challenging</a:t>
            </a:r>
          </a:p>
          <a:p>
            <a:pPr lvl="3">
              <a:lnSpc>
                <a:spcPct val="150000"/>
              </a:lnSpc>
              <a:buFont typeface="Arial" pitchFamily="34" charset="0"/>
              <a:buChar char="•"/>
            </a:pPr>
            <a:r>
              <a:rPr lang="en-AU" sz="2400" dirty="0"/>
              <a:t>Uptake of evidence is a slow process</a:t>
            </a:r>
          </a:p>
          <a:p>
            <a:pPr lvl="3">
              <a:lnSpc>
                <a:spcPct val="150000"/>
              </a:lnSpc>
              <a:buFont typeface="Arial" pitchFamily="34" charset="0"/>
              <a:buChar char="•"/>
            </a:pPr>
            <a:r>
              <a:rPr lang="en-AU" sz="2400" dirty="0"/>
              <a:t>Things does not change overnight</a:t>
            </a:r>
          </a:p>
          <a:p>
            <a:pPr lvl="3">
              <a:lnSpc>
                <a:spcPct val="150000"/>
              </a:lnSpc>
              <a:buFont typeface="Arial" pitchFamily="34" charset="0"/>
              <a:buChar char="•"/>
            </a:pPr>
            <a:r>
              <a:rPr lang="en-AU" sz="2400" dirty="0"/>
              <a:t>It takes skills, determination, time, planning and money</a:t>
            </a:r>
          </a:p>
        </p:txBody>
      </p:sp>
      <p:sp>
        <p:nvSpPr>
          <p:cNvPr id="4"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Implementing EBP</a:t>
            </a:r>
          </a:p>
        </p:txBody>
      </p:sp>
    </p:spTree>
    <p:extLst>
      <p:ext uri="{BB962C8B-B14F-4D97-AF65-F5344CB8AC3E}">
        <p14:creationId xmlns:p14="http://schemas.microsoft.com/office/powerpoint/2010/main" val="1582260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1680" y="1600201"/>
            <a:ext cx="6995120" cy="3629000"/>
          </a:xfrm>
        </p:spPr>
        <p:txBody>
          <a:bodyPr>
            <a:noAutofit/>
          </a:bodyPr>
          <a:lstStyle/>
          <a:p>
            <a:pPr>
              <a:lnSpc>
                <a:spcPct val="150000"/>
              </a:lnSpc>
            </a:pPr>
            <a:r>
              <a:rPr lang="en-AU" sz="2400" dirty="0"/>
              <a:t>Can occur at various levels</a:t>
            </a:r>
          </a:p>
          <a:p>
            <a:pPr lvl="1">
              <a:lnSpc>
                <a:spcPct val="150000"/>
              </a:lnSpc>
            </a:pPr>
            <a:r>
              <a:rPr lang="en-AU" sz="2400" dirty="0"/>
              <a:t>Individual level</a:t>
            </a:r>
          </a:p>
          <a:p>
            <a:pPr lvl="1">
              <a:lnSpc>
                <a:spcPct val="150000"/>
              </a:lnSpc>
            </a:pPr>
            <a:r>
              <a:rPr lang="en-AU" sz="2400" dirty="0"/>
              <a:t>Professional level</a:t>
            </a:r>
          </a:p>
          <a:p>
            <a:pPr lvl="1">
              <a:lnSpc>
                <a:spcPct val="150000"/>
              </a:lnSpc>
            </a:pPr>
            <a:r>
              <a:rPr lang="en-AU" sz="2400" dirty="0"/>
              <a:t>Community level</a:t>
            </a:r>
          </a:p>
          <a:p>
            <a:pPr>
              <a:lnSpc>
                <a:spcPct val="150000"/>
              </a:lnSpc>
            </a:pPr>
            <a:r>
              <a:rPr lang="en-AU" sz="2400" dirty="0"/>
              <a:t>Its important to recognise and address them prior to implementation</a:t>
            </a:r>
          </a:p>
          <a:p>
            <a:pPr>
              <a:lnSpc>
                <a:spcPct val="150000"/>
              </a:lnSpc>
              <a:buFont typeface="Courier New" pitchFamily="49" charset="0"/>
              <a:buChar char="o"/>
            </a:pPr>
            <a:endParaRPr lang="en-AU" sz="2400" dirty="0"/>
          </a:p>
          <a:p>
            <a:pPr marL="0" indent="0">
              <a:lnSpc>
                <a:spcPct val="150000"/>
              </a:lnSpc>
              <a:buNone/>
            </a:pPr>
            <a:endParaRPr lang="en-AU" sz="2400" dirty="0">
              <a:solidFill>
                <a:schemeClr val="tx2">
                  <a:lumMod val="75000"/>
                </a:schemeClr>
              </a:solidFill>
            </a:endParaRPr>
          </a:p>
          <a:p>
            <a:pPr marL="0" indent="0">
              <a:lnSpc>
                <a:spcPct val="150000"/>
              </a:lnSpc>
              <a:buNone/>
            </a:pPr>
            <a:endParaRPr lang="en-AU" sz="2400" dirty="0"/>
          </a:p>
        </p:txBody>
      </p:sp>
      <p:sp>
        <p:nvSpPr>
          <p:cNvPr id="4"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Challenges and Barriers</a:t>
            </a:r>
          </a:p>
        </p:txBody>
      </p:sp>
    </p:spTree>
    <p:extLst>
      <p:ext uri="{BB962C8B-B14F-4D97-AF65-F5344CB8AC3E}">
        <p14:creationId xmlns:p14="http://schemas.microsoft.com/office/powerpoint/2010/main" val="25321720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 </a:t>
            </a:r>
            <a:br>
              <a:rPr lang="en-AU" dirty="0"/>
            </a:br>
            <a:endParaRPr lang="en-AU" dirty="0"/>
          </a:p>
        </p:txBody>
      </p:sp>
      <p:sp>
        <p:nvSpPr>
          <p:cNvPr id="3" name="Content Placeholder 2"/>
          <p:cNvSpPr>
            <a:spLocks noGrp="1"/>
          </p:cNvSpPr>
          <p:nvPr>
            <p:ph idx="1"/>
          </p:nvPr>
        </p:nvSpPr>
        <p:spPr>
          <a:xfrm>
            <a:off x="1979270" y="1600200"/>
            <a:ext cx="6707529" cy="4525963"/>
          </a:xfrm>
        </p:spPr>
        <p:txBody>
          <a:bodyPr/>
          <a:lstStyle/>
          <a:p>
            <a:r>
              <a:rPr lang="en-AU" dirty="0"/>
              <a:t>With in the groups, discuss the barriers to uptake of evidence at your work place</a:t>
            </a:r>
          </a:p>
          <a:p>
            <a:endParaRPr lang="en-AU" dirty="0"/>
          </a:p>
          <a:p>
            <a:r>
              <a:rPr lang="en-AU" dirty="0"/>
              <a:t>Also discuss what strategies you might use to overcome those potential barriers</a:t>
            </a:r>
          </a:p>
        </p:txBody>
      </p:sp>
      <p:sp>
        <p:nvSpPr>
          <p:cNvPr id="4"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Group Work</a:t>
            </a:r>
          </a:p>
        </p:txBody>
      </p:sp>
    </p:spTree>
    <p:extLst>
      <p:ext uri="{BB962C8B-B14F-4D97-AF65-F5344CB8AC3E}">
        <p14:creationId xmlns:p14="http://schemas.microsoft.com/office/powerpoint/2010/main" val="2377514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0217" y="1052736"/>
            <a:ext cx="7130255" cy="4525963"/>
          </a:xfrm>
        </p:spPr>
        <p:txBody>
          <a:bodyPr>
            <a:normAutofit fontScale="92500" lnSpcReduction="20000"/>
          </a:bodyPr>
          <a:lstStyle/>
          <a:p>
            <a:pPr>
              <a:lnSpc>
                <a:spcPct val="150000"/>
              </a:lnSpc>
            </a:pPr>
            <a:r>
              <a:rPr lang="en-AU" sz="2000" dirty="0"/>
              <a:t>Bingham, D. (2007). "Every Change Needs a Champion." Journal of Perinatal Education 16(3): 8-10.</a:t>
            </a:r>
          </a:p>
          <a:p>
            <a:pPr>
              <a:lnSpc>
                <a:spcPct val="150000"/>
              </a:lnSpc>
            </a:pPr>
            <a:r>
              <a:rPr lang="en-AU" sz="2000" dirty="0" err="1">
                <a:latin typeface="Calibri" pitchFamily="34" charset="0"/>
                <a:cs typeface="Calibri" pitchFamily="34" charset="0"/>
              </a:rPr>
              <a:t>Flemming</a:t>
            </a:r>
            <a:r>
              <a:rPr lang="en-AU" sz="2000" dirty="0">
                <a:latin typeface="Calibri" pitchFamily="34" charset="0"/>
                <a:cs typeface="Calibri" pitchFamily="34" charset="0"/>
              </a:rPr>
              <a:t>, K. (2008). Asking Answerable Question. Evidence-based nursing : an introduction. N. Cullum. Oxford, UK; Malden, MA, USA, Blackwell Pub.</a:t>
            </a:r>
            <a:r>
              <a:rPr lang="en-AU" sz="2000" b="1" dirty="0">
                <a:latin typeface="Calibri" pitchFamily="34" charset="0"/>
                <a:cs typeface="Calibri" pitchFamily="34" charset="0"/>
              </a:rPr>
              <a:t>: </a:t>
            </a:r>
            <a:r>
              <a:rPr lang="en-AU" sz="2000" dirty="0">
                <a:latin typeface="Calibri" pitchFamily="34" charset="0"/>
                <a:cs typeface="Calibri" pitchFamily="34" charset="0"/>
              </a:rPr>
              <a:t>18-23.</a:t>
            </a:r>
          </a:p>
          <a:p>
            <a:pPr>
              <a:lnSpc>
                <a:spcPct val="150000"/>
              </a:lnSpc>
            </a:pPr>
            <a:r>
              <a:rPr lang="en-AU" sz="2000" dirty="0"/>
              <a:t>Fineout-Overholt, E., B. M. </a:t>
            </a:r>
            <a:r>
              <a:rPr lang="en-AU" sz="2000" dirty="0" err="1"/>
              <a:t>Melnyk</a:t>
            </a:r>
            <a:r>
              <a:rPr lang="en-AU" sz="2000" dirty="0"/>
              <a:t>, et al. (2005). "Transforming Health Care from the Inside Out: Advancing Evidence-Based Practice in the 21st Century." Journal of Professional Nursing 21(6): 335-344.</a:t>
            </a:r>
          </a:p>
          <a:p>
            <a:pPr>
              <a:lnSpc>
                <a:spcPct val="150000"/>
              </a:lnSpc>
            </a:pPr>
            <a:r>
              <a:rPr lang="en-AU" sz="2000" dirty="0"/>
              <a:t>Rogers EM. Diffusion of innovations. 5. New York: The Free Press; 2003.</a:t>
            </a:r>
          </a:p>
          <a:p>
            <a:pPr>
              <a:lnSpc>
                <a:spcPct val="150000"/>
              </a:lnSpc>
            </a:pPr>
            <a:endParaRPr lang="en-AU" sz="2000" dirty="0">
              <a:latin typeface="Calibri" pitchFamily="34" charset="0"/>
              <a:cs typeface="Calibri" pitchFamily="34" charset="0"/>
            </a:endParaRPr>
          </a:p>
          <a:p>
            <a:pPr>
              <a:lnSpc>
                <a:spcPct val="150000"/>
              </a:lnSpc>
            </a:pPr>
            <a:endParaRPr lang="en-AU" sz="3600" dirty="0"/>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5"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Reference</a:t>
            </a:r>
          </a:p>
        </p:txBody>
      </p:sp>
    </p:spTree>
    <p:extLst>
      <p:ext uri="{BB962C8B-B14F-4D97-AF65-F5344CB8AC3E}">
        <p14:creationId xmlns:p14="http://schemas.microsoft.com/office/powerpoint/2010/main" val="23673367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88515"/>
            <a:ext cx="9144000" cy="2140486"/>
          </a:xfrm>
        </p:spPr>
        <p:txBody>
          <a:bodyPr>
            <a:normAutofit/>
          </a:bodyPr>
          <a:lstStyle/>
          <a:p>
            <a:pPr marL="0" indent="0" algn="ctr">
              <a:lnSpc>
                <a:spcPct val="200000"/>
              </a:lnSpc>
              <a:buNone/>
            </a:pPr>
            <a:r>
              <a:rPr lang="en-AU" sz="6600" dirty="0">
                <a:solidFill>
                  <a:schemeClr val="bg1"/>
                </a:solidFill>
                <a:cs typeface="Andalus" pitchFamily="18" charset="-78"/>
              </a:rPr>
              <a:t>Thank you</a:t>
            </a:r>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40677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3353</TotalTime>
  <Words>3194</Words>
  <Application>Microsoft Office PowerPoint</Application>
  <PresentationFormat>On-screen Show (4:3)</PresentationFormat>
  <Paragraphs>402</Paragraphs>
  <Slides>43</Slides>
  <Notes>37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43</vt:i4>
      </vt:variant>
    </vt:vector>
  </HeadingPairs>
  <TitlesOfParts>
    <vt:vector size="54" baseType="lpstr">
      <vt:lpstr>Andalus</vt:lpstr>
      <vt:lpstr>Arial</vt:lpstr>
      <vt:lpstr>Calibri</vt:lpstr>
      <vt:lpstr>Comic Sans MS</vt:lpstr>
      <vt:lpstr>Courier New</vt:lpstr>
      <vt:lpstr>MyriadPro-Bold</vt:lpstr>
      <vt:lpstr>MyriadPro-BoldIt</vt:lpstr>
      <vt:lpstr>Palatino</vt:lpstr>
      <vt:lpstr>Times New Roman</vt:lpstr>
      <vt:lpstr>Wingdings</vt:lpstr>
      <vt:lpstr>Office Theme</vt:lpstr>
      <vt:lpstr>Introduction to Evidence-Based practice</vt:lpstr>
      <vt:lpstr>PowerPoint Presentation</vt:lpstr>
      <vt:lpstr>What is EBP?</vt:lpstr>
      <vt:lpstr>PowerPoint Presentation</vt:lpstr>
      <vt:lpstr>Key Components of EBP</vt:lpstr>
      <vt:lpstr> Research Evidence</vt:lpstr>
      <vt:lpstr>Clinical Expertise</vt:lpstr>
      <vt:lpstr> Patient Values, Circumstances</vt:lpstr>
      <vt:lpstr>PowerPoint Presentation</vt:lpstr>
      <vt:lpstr>Why Evidence-Based Practice (EBP) ??</vt:lpstr>
      <vt:lpstr>PowerPoint Presentation</vt:lpstr>
      <vt:lpstr>PowerPoint Presentation</vt:lpstr>
      <vt:lpstr>Formulating the Clinical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Objectives </vt:lpstr>
      <vt:lpstr>What is Critical Appraisal?</vt:lpstr>
      <vt:lpstr>Why is it important?</vt:lpstr>
      <vt:lpstr>Elements of a research articles</vt:lpstr>
      <vt:lpstr>PowerPoint Presentation</vt:lpstr>
      <vt:lpstr>PowerPoint Presentation</vt:lpstr>
      <vt:lpstr>PowerPoint Presentation</vt:lpstr>
      <vt:lpstr>PowerPoint Presentation</vt:lpstr>
      <vt:lpstr> </vt:lpstr>
      <vt:lpstr>PowerPoint Presentation</vt:lpstr>
      <vt:lpstr>  </vt:lpstr>
      <vt:lpstr>PowerPoint Presentation</vt:lpstr>
      <vt:lpstr>PowerPoint Presentation</vt:lpstr>
    </vt:vector>
  </TitlesOfParts>
  <Company>University of South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University of South Australia</dc:creator>
  <cp:lastModifiedBy>Fathimath Shifaza</cp:lastModifiedBy>
  <cp:revision>230</cp:revision>
  <dcterms:created xsi:type="dcterms:W3CDTF">2012-01-12T01:28:26Z</dcterms:created>
  <dcterms:modified xsi:type="dcterms:W3CDTF">2018-10-25T16:36:37Z</dcterms:modified>
</cp:coreProperties>
</file>