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322" r:id="rId3"/>
    <p:sldId id="299" r:id="rId4"/>
    <p:sldId id="335" r:id="rId5"/>
    <p:sldId id="257" r:id="rId6"/>
    <p:sldId id="258" r:id="rId7"/>
    <p:sldId id="259" r:id="rId8"/>
    <p:sldId id="262" r:id="rId9"/>
    <p:sldId id="260" r:id="rId10"/>
    <p:sldId id="324" r:id="rId11"/>
    <p:sldId id="325" r:id="rId12"/>
    <p:sldId id="326" r:id="rId13"/>
    <p:sldId id="333" r:id="rId14"/>
    <p:sldId id="264" r:id="rId15"/>
    <p:sldId id="309" r:id="rId16"/>
    <p:sldId id="271" r:id="rId17"/>
    <p:sldId id="270" r:id="rId18"/>
    <p:sldId id="267" r:id="rId19"/>
    <p:sldId id="268" r:id="rId20"/>
    <p:sldId id="276" r:id="rId21"/>
    <p:sldId id="277" r:id="rId22"/>
    <p:sldId id="278" r:id="rId23"/>
    <p:sldId id="279" r:id="rId24"/>
    <p:sldId id="280" r:id="rId25"/>
    <p:sldId id="294" r:id="rId26"/>
    <p:sldId id="295" r:id="rId27"/>
    <p:sldId id="296" r:id="rId28"/>
    <p:sldId id="297" r:id="rId29"/>
    <p:sldId id="298" r:id="rId30"/>
    <p:sldId id="281" r:id="rId31"/>
    <p:sldId id="283" r:id="rId32"/>
    <p:sldId id="284" r:id="rId33"/>
    <p:sldId id="285" r:id="rId34"/>
    <p:sldId id="287" r:id="rId35"/>
    <p:sldId id="288" r:id="rId36"/>
    <p:sldId id="286" r:id="rId37"/>
    <p:sldId id="289" r:id="rId38"/>
    <p:sldId id="290" r:id="rId39"/>
    <p:sldId id="310" r:id="rId40"/>
    <p:sldId id="311" r:id="rId41"/>
    <p:sldId id="312" r:id="rId42"/>
    <p:sldId id="291" r:id="rId43"/>
    <p:sldId id="292" r:id="rId44"/>
    <p:sldId id="334" r:id="rId45"/>
    <p:sldId id="328" r:id="rId46"/>
    <p:sldId id="329" r:id="rId47"/>
    <p:sldId id="323" r:id="rId48"/>
    <p:sldId id="332" r:id="rId49"/>
    <p:sldId id="338" r:id="rId50"/>
    <p:sldId id="330" r:id="rId51"/>
    <p:sldId id="331" r:id="rId52"/>
    <p:sldId id="26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79" autoAdjust="0"/>
  </p:normalViewPr>
  <p:slideViewPr>
    <p:cSldViewPr>
      <p:cViewPr varScale="1">
        <p:scale>
          <a:sx n="59" d="100"/>
          <a:sy n="59" d="100"/>
        </p:scale>
        <p:origin x="1500"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1DB919-2E49-492A-898B-574DF668F95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AU"/>
        </a:p>
      </dgm:t>
    </dgm:pt>
    <dgm:pt modelId="{9B001157-3495-4DFD-BDFD-333DE7AF6695}">
      <dgm:prSet phldrT="[Text]"/>
      <dgm:spPr/>
      <dgm:t>
        <a:bodyPr/>
        <a:lstStyle/>
        <a:p>
          <a:r>
            <a:rPr lang="en-AU" dirty="0"/>
            <a:t>Secondary</a:t>
          </a:r>
        </a:p>
      </dgm:t>
    </dgm:pt>
    <dgm:pt modelId="{D300BF9A-291C-461D-9DEC-C4B22FAD0CB8}" type="parTrans" cxnId="{E090E7CE-0C4E-475A-8687-292A169FE827}">
      <dgm:prSet/>
      <dgm:spPr/>
      <dgm:t>
        <a:bodyPr/>
        <a:lstStyle/>
        <a:p>
          <a:endParaRPr lang="en-AU"/>
        </a:p>
      </dgm:t>
    </dgm:pt>
    <dgm:pt modelId="{84D2C743-BF67-457C-85F2-ED692159DC91}" type="sibTrans" cxnId="{E090E7CE-0C4E-475A-8687-292A169FE827}">
      <dgm:prSet/>
      <dgm:spPr/>
      <dgm:t>
        <a:bodyPr/>
        <a:lstStyle/>
        <a:p>
          <a:endParaRPr lang="en-AU"/>
        </a:p>
      </dgm:t>
    </dgm:pt>
    <dgm:pt modelId="{899208B0-6C84-43CC-8711-27D7BD49D6EC}">
      <dgm:prSet phldrT="[Text]"/>
      <dgm:spPr/>
      <dgm:t>
        <a:bodyPr/>
        <a:lstStyle/>
        <a:p>
          <a:pPr rtl="0"/>
          <a:r>
            <a:rPr lang="en-AU" dirty="0"/>
            <a:t>Cochrane library</a:t>
          </a:r>
        </a:p>
      </dgm:t>
    </dgm:pt>
    <dgm:pt modelId="{CC4B7CE4-AA3E-4162-8846-6B15016A4F15}" type="parTrans" cxnId="{BA8DD116-1884-4A25-9856-7C74672206BB}">
      <dgm:prSet/>
      <dgm:spPr/>
      <dgm:t>
        <a:bodyPr/>
        <a:lstStyle/>
        <a:p>
          <a:endParaRPr lang="en-AU"/>
        </a:p>
      </dgm:t>
    </dgm:pt>
    <dgm:pt modelId="{410DBB19-02DC-48E7-BC3F-9D1258BED88D}" type="sibTrans" cxnId="{BA8DD116-1884-4A25-9856-7C74672206BB}">
      <dgm:prSet/>
      <dgm:spPr/>
      <dgm:t>
        <a:bodyPr/>
        <a:lstStyle/>
        <a:p>
          <a:endParaRPr lang="en-AU"/>
        </a:p>
      </dgm:t>
    </dgm:pt>
    <dgm:pt modelId="{3D7182CF-26E0-4C6D-9855-47F4CCB9D698}">
      <dgm:prSet phldrT="[Text]"/>
      <dgm:spPr/>
      <dgm:t>
        <a:bodyPr/>
        <a:lstStyle/>
        <a:p>
          <a:r>
            <a:rPr lang="en-AU" dirty="0" err="1"/>
            <a:t>Jonna</a:t>
          </a:r>
          <a:r>
            <a:rPr lang="en-AU" dirty="0"/>
            <a:t> Briggs Institute</a:t>
          </a:r>
        </a:p>
      </dgm:t>
    </dgm:pt>
    <dgm:pt modelId="{FBDC8A8B-9B40-45B5-B197-3B4381A30292}" type="parTrans" cxnId="{E95CF17F-A2E0-45DF-A460-F67721A8C58E}">
      <dgm:prSet/>
      <dgm:spPr/>
      <dgm:t>
        <a:bodyPr/>
        <a:lstStyle/>
        <a:p>
          <a:endParaRPr lang="en-AU"/>
        </a:p>
      </dgm:t>
    </dgm:pt>
    <dgm:pt modelId="{66A749E1-4928-449C-955D-F0215895BBDC}" type="sibTrans" cxnId="{E95CF17F-A2E0-45DF-A460-F67721A8C58E}">
      <dgm:prSet/>
      <dgm:spPr/>
      <dgm:t>
        <a:bodyPr/>
        <a:lstStyle/>
        <a:p>
          <a:endParaRPr lang="en-AU"/>
        </a:p>
      </dgm:t>
    </dgm:pt>
    <dgm:pt modelId="{7F918B02-14CC-47B0-AC80-01535D7CA60C}">
      <dgm:prSet phldrT="[Text]"/>
      <dgm:spPr/>
      <dgm:t>
        <a:bodyPr/>
        <a:lstStyle/>
        <a:p>
          <a:pPr rtl="0"/>
          <a:r>
            <a:rPr lang="en-AU" dirty="0" err="1"/>
            <a:t>PEDro</a:t>
          </a:r>
          <a:endParaRPr lang="en-AU" dirty="0"/>
        </a:p>
      </dgm:t>
    </dgm:pt>
    <dgm:pt modelId="{B0C34FD9-F194-4CA2-89A1-1743F1920AD7}" type="parTrans" cxnId="{5B54499F-0A03-4AE1-A1AA-C47C782E9385}">
      <dgm:prSet/>
      <dgm:spPr/>
      <dgm:t>
        <a:bodyPr/>
        <a:lstStyle/>
        <a:p>
          <a:endParaRPr lang="en-AU"/>
        </a:p>
      </dgm:t>
    </dgm:pt>
    <dgm:pt modelId="{D99E1E62-53C7-47B3-A3BA-D31501709496}" type="sibTrans" cxnId="{5B54499F-0A03-4AE1-A1AA-C47C782E9385}">
      <dgm:prSet/>
      <dgm:spPr/>
      <dgm:t>
        <a:bodyPr/>
        <a:lstStyle/>
        <a:p>
          <a:endParaRPr lang="en-AU"/>
        </a:p>
      </dgm:t>
    </dgm:pt>
    <dgm:pt modelId="{6B2177AB-4E74-4593-9FED-9A69F620FB62}">
      <dgm:prSet phldrT="[Text]"/>
      <dgm:spPr/>
      <dgm:t>
        <a:bodyPr/>
        <a:lstStyle/>
        <a:p>
          <a:pPr rtl="0"/>
          <a:r>
            <a:rPr lang="en-AU" dirty="0"/>
            <a:t>OT seekers</a:t>
          </a:r>
        </a:p>
      </dgm:t>
    </dgm:pt>
    <dgm:pt modelId="{06334EF6-B027-44B5-9C79-1D1C95EF7E91}" type="parTrans" cxnId="{B0037218-34F2-4D60-83CC-5E6393F9E51F}">
      <dgm:prSet/>
      <dgm:spPr/>
      <dgm:t>
        <a:bodyPr/>
        <a:lstStyle/>
        <a:p>
          <a:endParaRPr lang="en-AU"/>
        </a:p>
      </dgm:t>
    </dgm:pt>
    <dgm:pt modelId="{477C9E72-A00D-4E4F-BD9C-D3CFF30ADBA8}" type="sibTrans" cxnId="{B0037218-34F2-4D60-83CC-5E6393F9E51F}">
      <dgm:prSet/>
      <dgm:spPr/>
      <dgm:t>
        <a:bodyPr/>
        <a:lstStyle/>
        <a:p>
          <a:endParaRPr lang="en-AU"/>
        </a:p>
      </dgm:t>
    </dgm:pt>
    <dgm:pt modelId="{4485CE09-4A26-4A01-BAAD-CCD3F22419F9}">
      <dgm:prSet/>
      <dgm:spPr/>
      <dgm:t>
        <a:bodyPr/>
        <a:lstStyle/>
        <a:p>
          <a:pPr rtl="0"/>
          <a:r>
            <a:rPr lang="en-AU"/>
            <a:t>TRIP</a:t>
          </a:r>
          <a:endParaRPr lang="en-AU" dirty="0"/>
        </a:p>
      </dgm:t>
    </dgm:pt>
    <dgm:pt modelId="{CBA9DA13-67B8-4055-B9F9-3126BAD47EDE}" type="parTrans" cxnId="{F3B00248-AED4-4B4A-8142-19075EA42F9E}">
      <dgm:prSet/>
      <dgm:spPr/>
      <dgm:t>
        <a:bodyPr/>
        <a:lstStyle/>
        <a:p>
          <a:endParaRPr lang="en-AU"/>
        </a:p>
      </dgm:t>
    </dgm:pt>
    <dgm:pt modelId="{C0259FCC-F761-4C6B-817A-61FCC58EB5B2}" type="sibTrans" cxnId="{F3B00248-AED4-4B4A-8142-19075EA42F9E}">
      <dgm:prSet/>
      <dgm:spPr/>
      <dgm:t>
        <a:bodyPr/>
        <a:lstStyle/>
        <a:p>
          <a:endParaRPr lang="en-AU"/>
        </a:p>
      </dgm:t>
    </dgm:pt>
    <dgm:pt modelId="{1C613AC5-9794-4257-BDA4-879AD137D5E3}" type="pres">
      <dgm:prSet presAssocID="{071DB919-2E49-492A-898B-574DF668F95B}" presName="diagram" presStyleCnt="0">
        <dgm:presLayoutVars>
          <dgm:chPref val="1"/>
          <dgm:dir/>
          <dgm:animOne val="branch"/>
          <dgm:animLvl val="lvl"/>
          <dgm:resizeHandles/>
        </dgm:presLayoutVars>
      </dgm:prSet>
      <dgm:spPr/>
    </dgm:pt>
    <dgm:pt modelId="{241DA059-F420-43E1-87EE-7EF20E23D431}" type="pres">
      <dgm:prSet presAssocID="{9B001157-3495-4DFD-BDFD-333DE7AF6695}" presName="root" presStyleCnt="0"/>
      <dgm:spPr/>
    </dgm:pt>
    <dgm:pt modelId="{7E3BBBA3-0F82-42CC-977A-82A312819E96}" type="pres">
      <dgm:prSet presAssocID="{9B001157-3495-4DFD-BDFD-333DE7AF6695}" presName="rootComposite" presStyleCnt="0"/>
      <dgm:spPr/>
    </dgm:pt>
    <dgm:pt modelId="{1C27006D-CB01-470C-9520-88BF94340195}" type="pres">
      <dgm:prSet presAssocID="{9B001157-3495-4DFD-BDFD-333DE7AF6695}" presName="rootText" presStyleLbl="node1" presStyleIdx="0" presStyleCnt="1"/>
      <dgm:spPr/>
    </dgm:pt>
    <dgm:pt modelId="{BF348E11-97EB-470C-AB73-170A8A35FDA5}" type="pres">
      <dgm:prSet presAssocID="{9B001157-3495-4DFD-BDFD-333DE7AF6695}" presName="rootConnector" presStyleLbl="node1" presStyleIdx="0" presStyleCnt="1"/>
      <dgm:spPr/>
    </dgm:pt>
    <dgm:pt modelId="{E6F3FC92-02C4-4FF3-BC07-868948ABDE0E}" type="pres">
      <dgm:prSet presAssocID="{9B001157-3495-4DFD-BDFD-333DE7AF6695}" presName="childShape" presStyleCnt="0"/>
      <dgm:spPr/>
    </dgm:pt>
    <dgm:pt modelId="{18DEB30C-0F31-47CC-B6E2-D083EC2304A7}" type="pres">
      <dgm:prSet presAssocID="{CC4B7CE4-AA3E-4162-8846-6B15016A4F15}" presName="Name13" presStyleLbl="parChTrans1D2" presStyleIdx="0" presStyleCnt="5"/>
      <dgm:spPr/>
    </dgm:pt>
    <dgm:pt modelId="{B9C9CF59-4F51-42D6-A7EF-F39B7D0FD03D}" type="pres">
      <dgm:prSet presAssocID="{899208B0-6C84-43CC-8711-27D7BD49D6EC}" presName="childText" presStyleLbl="bgAcc1" presStyleIdx="0" presStyleCnt="5" custScaleX="161613" custLinFactNeighborX="79307">
        <dgm:presLayoutVars>
          <dgm:bulletEnabled val="1"/>
        </dgm:presLayoutVars>
      </dgm:prSet>
      <dgm:spPr/>
    </dgm:pt>
    <dgm:pt modelId="{1927022E-ADC7-486A-A4D8-51A8BC5E958F}" type="pres">
      <dgm:prSet presAssocID="{FBDC8A8B-9B40-45B5-B197-3B4381A30292}" presName="Name13" presStyleLbl="parChTrans1D2" presStyleIdx="1" presStyleCnt="5"/>
      <dgm:spPr/>
    </dgm:pt>
    <dgm:pt modelId="{C2659097-3CA8-4225-8827-51355BD89432}" type="pres">
      <dgm:prSet presAssocID="{3D7182CF-26E0-4C6D-9855-47F4CCB9D698}" presName="childText" presStyleLbl="bgAcc1" presStyleIdx="1" presStyleCnt="5" custScaleX="161613" custLinFactNeighborX="79307">
        <dgm:presLayoutVars>
          <dgm:bulletEnabled val="1"/>
        </dgm:presLayoutVars>
      </dgm:prSet>
      <dgm:spPr/>
    </dgm:pt>
    <dgm:pt modelId="{4C3288AC-CFB7-4B52-83EA-1CF60041575E}" type="pres">
      <dgm:prSet presAssocID="{B0C34FD9-F194-4CA2-89A1-1743F1920AD7}" presName="Name13" presStyleLbl="parChTrans1D2" presStyleIdx="2" presStyleCnt="5"/>
      <dgm:spPr/>
    </dgm:pt>
    <dgm:pt modelId="{DB5F57FE-83CC-437E-9A4F-2D0FBBE48B01}" type="pres">
      <dgm:prSet presAssocID="{7F918B02-14CC-47B0-AC80-01535D7CA60C}" presName="childText" presStyleLbl="bgAcc1" presStyleIdx="2" presStyleCnt="5" custScaleX="161613" custLinFactNeighborX="79307">
        <dgm:presLayoutVars>
          <dgm:bulletEnabled val="1"/>
        </dgm:presLayoutVars>
      </dgm:prSet>
      <dgm:spPr/>
    </dgm:pt>
    <dgm:pt modelId="{BF783C8B-724A-4066-AD8F-F748C9C47409}" type="pres">
      <dgm:prSet presAssocID="{06334EF6-B027-44B5-9C79-1D1C95EF7E91}" presName="Name13" presStyleLbl="parChTrans1D2" presStyleIdx="3" presStyleCnt="5"/>
      <dgm:spPr/>
    </dgm:pt>
    <dgm:pt modelId="{0708E922-DBC5-4DD3-BFD6-35540C68F698}" type="pres">
      <dgm:prSet presAssocID="{6B2177AB-4E74-4593-9FED-9A69F620FB62}" presName="childText" presStyleLbl="bgAcc1" presStyleIdx="3" presStyleCnt="5" custScaleX="161613" custLinFactNeighborX="79307">
        <dgm:presLayoutVars>
          <dgm:bulletEnabled val="1"/>
        </dgm:presLayoutVars>
      </dgm:prSet>
      <dgm:spPr/>
    </dgm:pt>
    <dgm:pt modelId="{17AD3E7E-8CD3-46DE-9924-3E575C5C0F31}" type="pres">
      <dgm:prSet presAssocID="{CBA9DA13-67B8-4055-B9F9-3126BAD47EDE}" presName="Name13" presStyleLbl="parChTrans1D2" presStyleIdx="4" presStyleCnt="5"/>
      <dgm:spPr/>
    </dgm:pt>
    <dgm:pt modelId="{F105993E-11CC-4DCE-8B6C-B24028FDDAC2}" type="pres">
      <dgm:prSet presAssocID="{4485CE09-4A26-4A01-BAAD-CCD3F22419F9}" presName="childText" presStyleLbl="bgAcc1" presStyleIdx="4" presStyleCnt="5" custScaleX="161613" custLinFactNeighborX="79307">
        <dgm:presLayoutVars>
          <dgm:bulletEnabled val="1"/>
        </dgm:presLayoutVars>
      </dgm:prSet>
      <dgm:spPr/>
    </dgm:pt>
  </dgm:ptLst>
  <dgm:cxnLst>
    <dgm:cxn modelId="{1213810B-059C-4C46-A207-4706DB06AC5F}" type="presOf" srcId="{6B2177AB-4E74-4593-9FED-9A69F620FB62}" destId="{0708E922-DBC5-4DD3-BFD6-35540C68F698}" srcOrd="0" destOrd="0" presId="urn:microsoft.com/office/officeart/2005/8/layout/hierarchy3"/>
    <dgm:cxn modelId="{BA8DD116-1884-4A25-9856-7C74672206BB}" srcId="{9B001157-3495-4DFD-BDFD-333DE7AF6695}" destId="{899208B0-6C84-43CC-8711-27D7BD49D6EC}" srcOrd="0" destOrd="0" parTransId="{CC4B7CE4-AA3E-4162-8846-6B15016A4F15}" sibTransId="{410DBB19-02DC-48E7-BC3F-9D1258BED88D}"/>
    <dgm:cxn modelId="{B0037218-34F2-4D60-83CC-5E6393F9E51F}" srcId="{9B001157-3495-4DFD-BDFD-333DE7AF6695}" destId="{6B2177AB-4E74-4593-9FED-9A69F620FB62}" srcOrd="3" destOrd="0" parTransId="{06334EF6-B027-44B5-9C79-1D1C95EF7E91}" sibTransId="{477C9E72-A00D-4E4F-BD9C-D3CFF30ADBA8}"/>
    <dgm:cxn modelId="{3E56BB20-A9B9-49F4-91E4-B9E14FE75EF3}" type="presOf" srcId="{CC4B7CE4-AA3E-4162-8846-6B15016A4F15}" destId="{18DEB30C-0F31-47CC-B6E2-D083EC2304A7}" srcOrd="0" destOrd="0" presId="urn:microsoft.com/office/officeart/2005/8/layout/hierarchy3"/>
    <dgm:cxn modelId="{B92C1D23-F578-423E-A8DE-3CF76953A0E7}" type="presOf" srcId="{071DB919-2E49-492A-898B-574DF668F95B}" destId="{1C613AC5-9794-4257-BDA4-879AD137D5E3}" srcOrd="0" destOrd="0" presId="urn:microsoft.com/office/officeart/2005/8/layout/hierarchy3"/>
    <dgm:cxn modelId="{38A4F25F-A26B-4087-B41F-901A7E355A66}" type="presOf" srcId="{9B001157-3495-4DFD-BDFD-333DE7AF6695}" destId="{1C27006D-CB01-470C-9520-88BF94340195}" srcOrd="0" destOrd="0" presId="urn:microsoft.com/office/officeart/2005/8/layout/hierarchy3"/>
    <dgm:cxn modelId="{F3B00248-AED4-4B4A-8142-19075EA42F9E}" srcId="{9B001157-3495-4DFD-BDFD-333DE7AF6695}" destId="{4485CE09-4A26-4A01-BAAD-CCD3F22419F9}" srcOrd="4" destOrd="0" parTransId="{CBA9DA13-67B8-4055-B9F9-3126BAD47EDE}" sibTransId="{C0259FCC-F761-4C6B-817A-61FCC58EB5B2}"/>
    <dgm:cxn modelId="{44C0D54B-CD75-4844-A4A5-A156C2CE872D}" type="presOf" srcId="{9B001157-3495-4DFD-BDFD-333DE7AF6695}" destId="{BF348E11-97EB-470C-AB73-170A8A35FDA5}" srcOrd="1" destOrd="0" presId="urn:microsoft.com/office/officeart/2005/8/layout/hierarchy3"/>
    <dgm:cxn modelId="{E95CF17F-A2E0-45DF-A460-F67721A8C58E}" srcId="{9B001157-3495-4DFD-BDFD-333DE7AF6695}" destId="{3D7182CF-26E0-4C6D-9855-47F4CCB9D698}" srcOrd="1" destOrd="0" parTransId="{FBDC8A8B-9B40-45B5-B197-3B4381A30292}" sibTransId="{66A749E1-4928-449C-955D-F0215895BBDC}"/>
    <dgm:cxn modelId="{31EBCE94-8C5F-4E3B-AD30-EF30B08E2E7E}" type="presOf" srcId="{CBA9DA13-67B8-4055-B9F9-3126BAD47EDE}" destId="{17AD3E7E-8CD3-46DE-9924-3E575C5C0F31}" srcOrd="0" destOrd="0" presId="urn:microsoft.com/office/officeart/2005/8/layout/hierarchy3"/>
    <dgm:cxn modelId="{E450029E-78E2-4722-8239-31511D56B841}" type="presOf" srcId="{B0C34FD9-F194-4CA2-89A1-1743F1920AD7}" destId="{4C3288AC-CFB7-4B52-83EA-1CF60041575E}" srcOrd="0" destOrd="0" presId="urn:microsoft.com/office/officeart/2005/8/layout/hierarchy3"/>
    <dgm:cxn modelId="{5B54499F-0A03-4AE1-A1AA-C47C782E9385}" srcId="{9B001157-3495-4DFD-BDFD-333DE7AF6695}" destId="{7F918B02-14CC-47B0-AC80-01535D7CA60C}" srcOrd="2" destOrd="0" parTransId="{B0C34FD9-F194-4CA2-89A1-1743F1920AD7}" sibTransId="{D99E1E62-53C7-47B3-A3BA-D31501709496}"/>
    <dgm:cxn modelId="{7D3240AE-1DA2-47DE-A13A-D16C388D9353}" type="presOf" srcId="{7F918B02-14CC-47B0-AC80-01535D7CA60C}" destId="{DB5F57FE-83CC-437E-9A4F-2D0FBBE48B01}" srcOrd="0" destOrd="0" presId="urn:microsoft.com/office/officeart/2005/8/layout/hierarchy3"/>
    <dgm:cxn modelId="{E090E7CE-0C4E-475A-8687-292A169FE827}" srcId="{071DB919-2E49-492A-898B-574DF668F95B}" destId="{9B001157-3495-4DFD-BDFD-333DE7AF6695}" srcOrd="0" destOrd="0" parTransId="{D300BF9A-291C-461D-9DEC-C4B22FAD0CB8}" sibTransId="{84D2C743-BF67-457C-85F2-ED692159DC91}"/>
    <dgm:cxn modelId="{ACD9ACD8-610C-4E46-AF8E-71E408CD3E54}" type="presOf" srcId="{3D7182CF-26E0-4C6D-9855-47F4CCB9D698}" destId="{C2659097-3CA8-4225-8827-51355BD89432}" srcOrd="0" destOrd="0" presId="urn:microsoft.com/office/officeart/2005/8/layout/hierarchy3"/>
    <dgm:cxn modelId="{749DA9EF-54C9-4640-A640-99C3DE8A383E}" type="presOf" srcId="{06334EF6-B027-44B5-9C79-1D1C95EF7E91}" destId="{BF783C8B-724A-4066-AD8F-F748C9C47409}" srcOrd="0" destOrd="0" presId="urn:microsoft.com/office/officeart/2005/8/layout/hierarchy3"/>
    <dgm:cxn modelId="{0C9825F2-C9BB-432A-8481-91B2E5D0440C}" type="presOf" srcId="{899208B0-6C84-43CC-8711-27D7BD49D6EC}" destId="{B9C9CF59-4F51-42D6-A7EF-F39B7D0FD03D}" srcOrd="0" destOrd="0" presId="urn:microsoft.com/office/officeart/2005/8/layout/hierarchy3"/>
    <dgm:cxn modelId="{4468E2FE-C42B-4A0A-829C-221C4BBC80BC}" type="presOf" srcId="{4485CE09-4A26-4A01-BAAD-CCD3F22419F9}" destId="{F105993E-11CC-4DCE-8B6C-B24028FDDAC2}" srcOrd="0" destOrd="0" presId="urn:microsoft.com/office/officeart/2005/8/layout/hierarchy3"/>
    <dgm:cxn modelId="{453C76FF-0A6C-4F71-8D2A-1CFF90E5EB5A}" type="presOf" srcId="{FBDC8A8B-9B40-45B5-B197-3B4381A30292}" destId="{1927022E-ADC7-486A-A4D8-51A8BC5E958F}" srcOrd="0" destOrd="0" presId="urn:microsoft.com/office/officeart/2005/8/layout/hierarchy3"/>
    <dgm:cxn modelId="{5B462AA8-94EC-4891-8A27-9496232D85A1}" type="presParOf" srcId="{1C613AC5-9794-4257-BDA4-879AD137D5E3}" destId="{241DA059-F420-43E1-87EE-7EF20E23D431}" srcOrd="0" destOrd="0" presId="urn:microsoft.com/office/officeart/2005/8/layout/hierarchy3"/>
    <dgm:cxn modelId="{4ABCA786-E161-4BA1-A6FB-C85221E30E64}" type="presParOf" srcId="{241DA059-F420-43E1-87EE-7EF20E23D431}" destId="{7E3BBBA3-0F82-42CC-977A-82A312819E96}" srcOrd="0" destOrd="0" presId="urn:microsoft.com/office/officeart/2005/8/layout/hierarchy3"/>
    <dgm:cxn modelId="{1ABA77E7-02EE-4E2D-9C5F-C9EAD1AA396D}" type="presParOf" srcId="{7E3BBBA3-0F82-42CC-977A-82A312819E96}" destId="{1C27006D-CB01-470C-9520-88BF94340195}" srcOrd="0" destOrd="0" presId="urn:microsoft.com/office/officeart/2005/8/layout/hierarchy3"/>
    <dgm:cxn modelId="{482D7136-7008-45EC-A69A-DEA7E9239086}" type="presParOf" srcId="{7E3BBBA3-0F82-42CC-977A-82A312819E96}" destId="{BF348E11-97EB-470C-AB73-170A8A35FDA5}" srcOrd="1" destOrd="0" presId="urn:microsoft.com/office/officeart/2005/8/layout/hierarchy3"/>
    <dgm:cxn modelId="{4058429B-1AA8-40B6-BC24-0F3BA39CC85A}" type="presParOf" srcId="{241DA059-F420-43E1-87EE-7EF20E23D431}" destId="{E6F3FC92-02C4-4FF3-BC07-868948ABDE0E}" srcOrd="1" destOrd="0" presId="urn:microsoft.com/office/officeart/2005/8/layout/hierarchy3"/>
    <dgm:cxn modelId="{7592C070-6AC4-4061-A7A3-74140D4FD4B2}" type="presParOf" srcId="{E6F3FC92-02C4-4FF3-BC07-868948ABDE0E}" destId="{18DEB30C-0F31-47CC-B6E2-D083EC2304A7}" srcOrd="0" destOrd="0" presId="urn:microsoft.com/office/officeart/2005/8/layout/hierarchy3"/>
    <dgm:cxn modelId="{D5DFAF3F-A0AB-4255-950F-BE07E93BC630}" type="presParOf" srcId="{E6F3FC92-02C4-4FF3-BC07-868948ABDE0E}" destId="{B9C9CF59-4F51-42D6-A7EF-F39B7D0FD03D}" srcOrd="1" destOrd="0" presId="urn:microsoft.com/office/officeart/2005/8/layout/hierarchy3"/>
    <dgm:cxn modelId="{F2157EE1-B51E-4778-B9BA-4DC38A14C750}" type="presParOf" srcId="{E6F3FC92-02C4-4FF3-BC07-868948ABDE0E}" destId="{1927022E-ADC7-486A-A4D8-51A8BC5E958F}" srcOrd="2" destOrd="0" presId="urn:microsoft.com/office/officeart/2005/8/layout/hierarchy3"/>
    <dgm:cxn modelId="{D099D936-1AF1-45D7-9008-A4D518267F47}" type="presParOf" srcId="{E6F3FC92-02C4-4FF3-BC07-868948ABDE0E}" destId="{C2659097-3CA8-4225-8827-51355BD89432}" srcOrd="3" destOrd="0" presId="urn:microsoft.com/office/officeart/2005/8/layout/hierarchy3"/>
    <dgm:cxn modelId="{B706D2C1-A2E0-4D06-973F-FCDE27DB6434}" type="presParOf" srcId="{E6F3FC92-02C4-4FF3-BC07-868948ABDE0E}" destId="{4C3288AC-CFB7-4B52-83EA-1CF60041575E}" srcOrd="4" destOrd="0" presId="urn:microsoft.com/office/officeart/2005/8/layout/hierarchy3"/>
    <dgm:cxn modelId="{A2C8E822-0500-4146-BF25-6469FD4000FB}" type="presParOf" srcId="{E6F3FC92-02C4-4FF3-BC07-868948ABDE0E}" destId="{DB5F57FE-83CC-437E-9A4F-2D0FBBE48B01}" srcOrd="5" destOrd="0" presId="urn:microsoft.com/office/officeart/2005/8/layout/hierarchy3"/>
    <dgm:cxn modelId="{390CE5D9-F87A-42F9-9527-2CB11CDBA413}" type="presParOf" srcId="{E6F3FC92-02C4-4FF3-BC07-868948ABDE0E}" destId="{BF783C8B-724A-4066-AD8F-F748C9C47409}" srcOrd="6" destOrd="0" presId="urn:microsoft.com/office/officeart/2005/8/layout/hierarchy3"/>
    <dgm:cxn modelId="{D84D9EE4-1BD8-49D6-BEE7-A03CDD9D0532}" type="presParOf" srcId="{E6F3FC92-02C4-4FF3-BC07-868948ABDE0E}" destId="{0708E922-DBC5-4DD3-BFD6-35540C68F698}" srcOrd="7" destOrd="0" presId="urn:microsoft.com/office/officeart/2005/8/layout/hierarchy3"/>
    <dgm:cxn modelId="{F58DA79F-E9FA-4F5C-B70E-C8EBB66F1749}" type="presParOf" srcId="{E6F3FC92-02C4-4FF3-BC07-868948ABDE0E}" destId="{17AD3E7E-8CD3-46DE-9924-3E575C5C0F31}" srcOrd="8" destOrd="0" presId="urn:microsoft.com/office/officeart/2005/8/layout/hierarchy3"/>
    <dgm:cxn modelId="{164E0380-A832-455E-8E1D-810AC207B331}" type="presParOf" srcId="{E6F3FC92-02C4-4FF3-BC07-868948ABDE0E}" destId="{F105993E-11CC-4DCE-8B6C-B24028FDDAC2}" srcOrd="9"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7006D-CB01-470C-9520-88BF94340195}">
      <dsp:nvSpPr>
        <dsp:cNvPr id="0" name=""/>
        <dsp:cNvSpPr/>
      </dsp:nvSpPr>
      <dsp:spPr>
        <a:xfrm>
          <a:off x="1177814" y="1399"/>
          <a:ext cx="1412594" cy="70629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AU" sz="2300" kern="1200" dirty="0"/>
            <a:t>Secondary</a:t>
          </a:r>
        </a:p>
      </dsp:txBody>
      <dsp:txXfrm>
        <a:off x="1198501" y="22086"/>
        <a:ext cx="1371220" cy="664923"/>
      </dsp:txXfrm>
    </dsp:sp>
    <dsp:sp modelId="{18DEB30C-0F31-47CC-B6E2-D083EC2304A7}">
      <dsp:nvSpPr>
        <dsp:cNvPr id="0" name=""/>
        <dsp:cNvSpPr/>
      </dsp:nvSpPr>
      <dsp:spPr>
        <a:xfrm>
          <a:off x="1319073" y="707696"/>
          <a:ext cx="1037488" cy="529722"/>
        </a:xfrm>
        <a:custGeom>
          <a:avLst/>
          <a:gdLst/>
          <a:ahLst/>
          <a:cxnLst/>
          <a:rect l="0" t="0" r="0" b="0"/>
          <a:pathLst>
            <a:path>
              <a:moveTo>
                <a:pt x="0" y="0"/>
              </a:moveTo>
              <a:lnTo>
                <a:pt x="0" y="529722"/>
              </a:lnTo>
              <a:lnTo>
                <a:pt x="1037488" y="52972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C9CF59-4F51-42D6-A7EF-F39B7D0FD03D}">
      <dsp:nvSpPr>
        <dsp:cNvPr id="0" name=""/>
        <dsp:cNvSpPr/>
      </dsp:nvSpPr>
      <dsp:spPr>
        <a:xfrm>
          <a:off x="2356561" y="884271"/>
          <a:ext cx="1826348" cy="70629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AU" sz="2100" kern="1200" dirty="0"/>
            <a:t>Cochrane library</a:t>
          </a:r>
        </a:p>
      </dsp:txBody>
      <dsp:txXfrm>
        <a:off x="2377248" y="904958"/>
        <a:ext cx="1784974" cy="664923"/>
      </dsp:txXfrm>
    </dsp:sp>
    <dsp:sp modelId="{1927022E-ADC7-486A-A4D8-51A8BC5E958F}">
      <dsp:nvSpPr>
        <dsp:cNvPr id="0" name=""/>
        <dsp:cNvSpPr/>
      </dsp:nvSpPr>
      <dsp:spPr>
        <a:xfrm>
          <a:off x="1319073" y="707696"/>
          <a:ext cx="1037488" cy="1412594"/>
        </a:xfrm>
        <a:custGeom>
          <a:avLst/>
          <a:gdLst/>
          <a:ahLst/>
          <a:cxnLst/>
          <a:rect l="0" t="0" r="0" b="0"/>
          <a:pathLst>
            <a:path>
              <a:moveTo>
                <a:pt x="0" y="0"/>
              </a:moveTo>
              <a:lnTo>
                <a:pt x="0" y="1412594"/>
              </a:lnTo>
              <a:lnTo>
                <a:pt x="1037488" y="141259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659097-3CA8-4225-8827-51355BD89432}">
      <dsp:nvSpPr>
        <dsp:cNvPr id="0" name=""/>
        <dsp:cNvSpPr/>
      </dsp:nvSpPr>
      <dsp:spPr>
        <a:xfrm>
          <a:off x="2356561" y="1767142"/>
          <a:ext cx="1826348" cy="70629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AU" sz="2100" kern="1200" dirty="0" err="1"/>
            <a:t>Jonna</a:t>
          </a:r>
          <a:r>
            <a:rPr lang="en-AU" sz="2100" kern="1200" dirty="0"/>
            <a:t> Briggs Institute</a:t>
          </a:r>
        </a:p>
      </dsp:txBody>
      <dsp:txXfrm>
        <a:off x="2377248" y="1787829"/>
        <a:ext cx="1784974" cy="664923"/>
      </dsp:txXfrm>
    </dsp:sp>
    <dsp:sp modelId="{4C3288AC-CFB7-4B52-83EA-1CF60041575E}">
      <dsp:nvSpPr>
        <dsp:cNvPr id="0" name=""/>
        <dsp:cNvSpPr/>
      </dsp:nvSpPr>
      <dsp:spPr>
        <a:xfrm>
          <a:off x="1319073" y="707696"/>
          <a:ext cx="1037488" cy="2295465"/>
        </a:xfrm>
        <a:custGeom>
          <a:avLst/>
          <a:gdLst/>
          <a:ahLst/>
          <a:cxnLst/>
          <a:rect l="0" t="0" r="0" b="0"/>
          <a:pathLst>
            <a:path>
              <a:moveTo>
                <a:pt x="0" y="0"/>
              </a:moveTo>
              <a:lnTo>
                <a:pt x="0" y="2295465"/>
              </a:lnTo>
              <a:lnTo>
                <a:pt x="1037488" y="229546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5F57FE-83CC-437E-9A4F-2D0FBBE48B01}">
      <dsp:nvSpPr>
        <dsp:cNvPr id="0" name=""/>
        <dsp:cNvSpPr/>
      </dsp:nvSpPr>
      <dsp:spPr>
        <a:xfrm>
          <a:off x="2356561" y="2650014"/>
          <a:ext cx="1826348" cy="70629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AU" sz="2100" kern="1200" dirty="0" err="1"/>
            <a:t>PEDro</a:t>
          </a:r>
          <a:endParaRPr lang="en-AU" sz="2100" kern="1200" dirty="0"/>
        </a:p>
      </dsp:txBody>
      <dsp:txXfrm>
        <a:off x="2377248" y="2670701"/>
        <a:ext cx="1784974" cy="664923"/>
      </dsp:txXfrm>
    </dsp:sp>
    <dsp:sp modelId="{BF783C8B-724A-4066-AD8F-F748C9C47409}">
      <dsp:nvSpPr>
        <dsp:cNvPr id="0" name=""/>
        <dsp:cNvSpPr/>
      </dsp:nvSpPr>
      <dsp:spPr>
        <a:xfrm>
          <a:off x="1319073" y="707696"/>
          <a:ext cx="1037488" cy="3178337"/>
        </a:xfrm>
        <a:custGeom>
          <a:avLst/>
          <a:gdLst/>
          <a:ahLst/>
          <a:cxnLst/>
          <a:rect l="0" t="0" r="0" b="0"/>
          <a:pathLst>
            <a:path>
              <a:moveTo>
                <a:pt x="0" y="0"/>
              </a:moveTo>
              <a:lnTo>
                <a:pt x="0" y="3178337"/>
              </a:lnTo>
              <a:lnTo>
                <a:pt x="1037488" y="317833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08E922-DBC5-4DD3-BFD6-35540C68F698}">
      <dsp:nvSpPr>
        <dsp:cNvPr id="0" name=""/>
        <dsp:cNvSpPr/>
      </dsp:nvSpPr>
      <dsp:spPr>
        <a:xfrm>
          <a:off x="2356561" y="3532885"/>
          <a:ext cx="1826348" cy="70629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AU" sz="2100" kern="1200" dirty="0"/>
            <a:t>OT seekers</a:t>
          </a:r>
        </a:p>
      </dsp:txBody>
      <dsp:txXfrm>
        <a:off x="2377248" y="3553572"/>
        <a:ext cx="1784974" cy="664923"/>
      </dsp:txXfrm>
    </dsp:sp>
    <dsp:sp modelId="{17AD3E7E-8CD3-46DE-9924-3E575C5C0F31}">
      <dsp:nvSpPr>
        <dsp:cNvPr id="0" name=""/>
        <dsp:cNvSpPr/>
      </dsp:nvSpPr>
      <dsp:spPr>
        <a:xfrm>
          <a:off x="1319073" y="707696"/>
          <a:ext cx="1037488" cy="4061209"/>
        </a:xfrm>
        <a:custGeom>
          <a:avLst/>
          <a:gdLst/>
          <a:ahLst/>
          <a:cxnLst/>
          <a:rect l="0" t="0" r="0" b="0"/>
          <a:pathLst>
            <a:path>
              <a:moveTo>
                <a:pt x="0" y="0"/>
              </a:moveTo>
              <a:lnTo>
                <a:pt x="0" y="4061209"/>
              </a:lnTo>
              <a:lnTo>
                <a:pt x="1037488" y="406120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05993E-11CC-4DCE-8B6C-B24028FDDAC2}">
      <dsp:nvSpPr>
        <dsp:cNvPr id="0" name=""/>
        <dsp:cNvSpPr/>
      </dsp:nvSpPr>
      <dsp:spPr>
        <a:xfrm>
          <a:off x="2356561" y="4415757"/>
          <a:ext cx="1826348" cy="70629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AU" sz="2100" kern="1200"/>
            <a:t>TRIP</a:t>
          </a:r>
          <a:endParaRPr lang="en-AU" sz="2100" kern="1200" dirty="0"/>
        </a:p>
      </dsp:txBody>
      <dsp:txXfrm>
        <a:off x="2377248" y="4436444"/>
        <a:ext cx="1784974" cy="66492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9AD7C6-6777-4F1C-8830-B416E65CFB5B}" type="datetimeFigureOut">
              <a:rPr lang="en-AU" smtClean="0"/>
              <a:t>13/02/2019</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AC06D2-5F4D-44E3-B471-C539CF132924}" type="slidenum">
              <a:rPr lang="en-AU" smtClean="0"/>
              <a:t>‹#›</a:t>
            </a:fld>
            <a:endParaRPr lang="en-AU"/>
          </a:p>
        </p:txBody>
      </p:sp>
    </p:spTree>
    <p:extLst>
      <p:ext uri="{BB962C8B-B14F-4D97-AF65-F5344CB8AC3E}">
        <p14:creationId xmlns:p14="http://schemas.microsoft.com/office/powerpoint/2010/main" val="14437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library.unisa.edu.au/resources/dbpages/dbpage.aspx?pg=591591"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Welcome</a:t>
            </a:r>
            <a:r>
              <a:rPr lang="en-AU" baseline="0" dirty="0"/>
              <a:t> back everyone for the second day of the workshop. Before we begin with today’s session, let us review what we did in the first workshop.</a:t>
            </a:r>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1</a:t>
            </a:fld>
            <a:endParaRPr lang="en-AU"/>
          </a:p>
        </p:txBody>
      </p:sp>
    </p:spTree>
    <p:extLst>
      <p:ext uri="{BB962C8B-B14F-4D97-AF65-F5344CB8AC3E}">
        <p14:creationId xmlns:p14="http://schemas.microsoft.com/office/powerpoint/2010/main" val="3228990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AU" sz="1200" dirty="0"/>
              <a:t>Yesterdays</a:t>
            </a:r>
            <a:r>
              <a:rPr lang="en-AU" sz="1200" baseline="0" dirty="0"/>
              <a:t> session we covered.</a:t>
            </a:r>
            <a:endParaRPr lang="en-AU" sz="1200" dirty="0"/>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2</a:t>
            </a:fld>
            <a:endParaRPr lang="en-AU" dirty="0"/>
          </a:p>
        </p:txBody>
      </p:sp>
    </p:spTree>
    <p:extLst>
      <p:ext uri="{BB962C8B-B14F-4D97-AF65-F5344CB8AC3E}">
        <p14:creationId xmlns:p14="http://schemas.microsoft.com/office/powerpoint/2010/main" val="407010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r>
              <a:rPr lang="en-AU" dirty="0"/>
              <a:t>So lets see what todays sessions are like.  Todays</a:t>
            </a:r>
            <a:r>
              <a:rPr lang="en-AU" baseline="0" dirty="0"/>
              <a:t> sessions are more hand on work. First  we will be going through search strategies for different databases.</a:t>
            </a:r>
            <a:endParaRPr lang="en-AU" dirty="0"/>
          </a:p>
          <a:p>
            <a:r>
              <a:rPr lang="en-AU" baseline="0" dirty="0"/>
              <a:t>And then we will practice searching for the questions we formulated yesterday.  Lunch is held at </a:t>
            </a:r>
            <a:r>
              <a:rPr lang="en-AU" baseline="0" dirty="0" err="1"/>
              <a:t>Raamba</a:t>
            </a:r>
            <a:r>
              <a:rPr lang="en-AU" baseline="0" dirty="0"/>
              <a:t> , after that we will continue with the group work and presentations. </a:t>
            </a: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3</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5</a:t>
            </a:fld>
            <a:endParaRPr lang="en-AU"/>
          </a:p>
        </p:txBody>
      </p:sp>
    </p:spTree>
    <p:extLst>
      <p:ext uri="{BB962C8B-B14F-4D97-AF65-F5344CB8AC3E}">
        <p14:creationId xmlns:p14="http://schemas.microsoft.com/office/powerpoint/2010/main" val="2154445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Evidence</a:t>
            </a:r>
            <a:r>
              <a:rPr lang="en-AU" baseline="0" dirty="0"/>
              <a:t> can be </a:t>
            </a:r>
            <a:r>
              <a:rPr lang="en-AU" baseline="0" dirty="0" err="1"/>
              <a:t>catogorized</a:t>
            </a:r>
            <a:r>
              <a:rPr lang="en-AU" baseline="0" dirty="0"/>
              <a:t> in Varity of ways</a:t>
            </a:r>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6</a:t>
            </a:fld>
            <a:endParaRPr lang="en-AU"/>
          </a:p>
        </p:txBody>
      </p:sp>
    </p:spTree>
    <p:extLst>
      <p:ext uri="{BB962C8B-B14F-4D97-AF65-F5344CB8AC3E}">
        <p14:creationId xmlns:p14="http://schemas.microsoft.com/office/powerpoint/2010/main" val="4199525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Primary resources includes information from journal articles, book chapters, dissertation or conference proceeding s written</a:t>
            </a:r>
            <a:r>
              <a:rPr lang="en-AU" baseline="0" dirty="0"/>
              <a:t> by the people involved  in the original research.</a:t>
            </a:r>
          </a:p>
          <a:p>
            <a:r>
              <a:rPr lang="en-AU" baseline="0" dirty="0"/>
              <a:t>Primary sources always provide full references to others work.</a:t>
            </a:r>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7</a:t>
            </a:fld>
            <a:endParaRPr lang="en-AU"/>
          </a:p>
        </p:txBody>
      </p:sp>
    </p:spTree>
    <p:extLst>
      <p:ext uri="{BB962C8B-B14F-4D97-AF65-F5344CB8AC3E}">
        <p14:creationId xmlns:p14="http://schemas.microsoft.com/office/powerpoint/2010/main" val="2047190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Are summaries,</a:t>
            </a:r>
            <a:r>
              <a:rPr lang="en-AU" baseline="0" dirty="0"/>
              <a:t> reviews or interpretations of primary sources.</a:t>
            </a:r>
          </a:p>
          <a:p>
            <a:r>
              <a:rPr lang="en-AU" baseline="0" dirty="0"/>
              <a:t>Its always written after primary sources are presented and often written by those not involved in the original work.</a:t>
            </a:r>
          </a:p>
          <a:p>
            <a:r>
              <a:rPr lang="en-AU" baseline="0" dirty="0"/>
              <a:t>Common forms includes: textbooks, systematic reviews, bibliography.</a:t>
            </a:r>
          </a:p>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8</a:t>
            </a:fld>
            <a:endParaRPr lang="en-AU"/>
          </a:p>
        </p:txBody>
      </p:sp>
    </p:spTree>
    <p:extLst>
      <p:ext uri="{BB962C8B-B14F-4D97-AF65-F5344CB8AC3E}">
        <p14:creationId xmlns:p14="http://schemas.microsoft.com/office/powerpoint/2010/main" val="3252426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dirty="0"/>
              <a:t>Primary</a:t>
            </a:r>
          </a:p>
          <a:p>
            <a:pPr lvl="1"/>
            <a:r>
              <a:rPr lang="en-AU" dirty="0"/>
              <a:t>CINAHL</a:t>
            </a:r>
          </a:p>
          <a:p>
            <a:pPr lvl="1"/>
            <a:r>
              <a:rPr lang="en-AU" dirty="0"/>
              <a:t>MEDLINE</a:t>
            </a:r>
          </a:p>
          <a:p>
            <a:pPr lvl="1"/>
            <a:r>
              <a:rPr lang="en-AU" dirty="0"/>
              <a:t>AMED (allied and complementary</a:t>
            </a:r>
            <a:r>
              <a:rPr lang="en-AU" baseline="0" dirty="0"/>
              <a:t> medicine).</a:t>
            </a:r>
            <a:endParaRPr lang="en-AU" dirty="0"/>
          </a:p>
          <a:p>
            <a:pPr lvl="1"/>
            <a:r>
              <a:rPr lang="en-AU" dirty="0"/>
              <a:t>SPORTDiscus</a:t>
            </a:r>
          </a:p>
          <a:p>
            <a:pPr lvl="0"/>
            <a:r>
              <a:rPr lang="en-AU" dirty="0"/>
              <a:t>Secondary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Cochrane library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err="1"/>
              <a:t>Jonna</a:t>
            </a:r>
            <a:r>
              <a:rPr lang="en-AU" dirty="0"/>
              <a:t> Briggs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err="1"/>
              <a:t>PEDro</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OT seekers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TRIP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lvl="0"/>
            <a:endParaRPr lang="en-AU" dirty="0"/>
          </a:p>
          <a:p>
            <a:pPr lvl="1"/>
            <a:endParaRPr lang="en-AU" dirty="0"/>
          </a:p>
          <a:p>
            <a:pPr lvl="1"/>
            <a:endParaRPr lang="en-AU" dirty="0"/>
          </a:p>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9</a:t>
            </a:fld>
            <a:endParaRPr lang="en-AU"/>
          </a:p>
        </p:txBody>
      </p:sp>
    </p:spTree>
    <p:extLst>
      <p:ext uri="{BB962C8B-B14F-4D97-AF65-F5344CB8AC3E}">
        <p14:creationId xmlns:p14="http://schemas.microsoft.com/office/powerpoint/2010/main" val="391714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order to search effectively it is important to become familiar with the database that is being used.</a:t>
            </a:r>
          </a:p>
          <a:p>
            <a:endParaRPr lang="en-AU" dirty="0"/>
          </a:p>
          <a:p>
            <a:pPr marL="0" marR="0" lvl="1" indent="0" algn="l" defTabSz="914400" rtl="0" eaLnBrk="1" fontAlgn="auto" latinLnBrk="0" hangingPunct="1">
              <a:lnSpc>
                <a:spcPct val="100000"/>
              </a:lnSpc>
              <a:spcBef>
                <a:spcPts val="0"/>
              </a:spcBef>
              <a:spcAft>
                <a:spcPts val="0"/>
              </a:spcAft>
              <a:buClrTx/>
              <a:buSzTx/>
              <a:buFontTx/>
              <a:buNone/>
              <a:tabLst/>
              <a:defRPr/>
            </a:pPr>
            <a:r>
              <a:rPr lang="en-AU" b="1" dirty="0"/>
              <a:t>Utilize database features</a:t>
            </a:r>
          </a:p>
          <a:p>
            <a:r>
              <a:rPr lang="en-AU" dirty="0"/>
              <a:t>The searching methods vary from database to database; however most have a basic search function and an advanced search function.</a:t>
            </a:r>
          </a:p>
        </p:txBody>
      </p:sp>
      <p:sp>
        <p:nvSpPr>
          <p:cNvPr id="4" name="Slide Number Placeholder 3"/>
          <p:cNvSpPr>
            <a:spLocks noGrp="1"/>
          </p:cNvSpPr>
          <p:nvPr>
            <p:ph type="sldNum" sz="quarter" idx="10"/>
          </p:nvPr>
        </p:nvSpPr>
        <p:spPr/>
        <p:txBody>
          <a:bodyPr/>
          <a:lstStyle/>
          <a:p>
            <a:fld id="{23AC06D2-5F4D-44E3-B471-C539CF132924}" type="slidenum">
              <a:rPr lang="en-AU" smtClean="0"/>
              <a:t>10</a:t>
            </a:fld>
            <a:endParaRPr lang="en-AU"/>
          </a:p>
        </p:txBody>
      </p:sp>
    </p:spTree>
    <p:extLst>
      <p:ext uri="{BB962C8B-B14F-4D97-AF65-F5344CB8AC3E}">
        <p14:creationId xmlns:p14="http://schemas.microsoft.com/office/powerpoint/2010/main" val="1842990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many bibliographic databases, online </a:t>
            </a:r>
            <a:r>
              <a:rPr lang="en-AU" dirty="0" err="1"/>
              <a:t>catalogs</a:t>
            </a:r>
            <a:r>
              <a:rPr lang="en-AU" dirty="0"/>
              <a:t>, and search engines it is possible to refine searches using a technique called ‘truncation.’ Truncation allows you to search for variant forms of a word as a single search concept, rather than identifying and entering variant words of the keyword as individual concepts.</a:t>
            </a:r>
          </a:p>
          <a:p>
            <a:endParaRPr lang="en-AU" dirty="0"/>
          </a:p>
          <a:p>
            <a:r>
              <a:rPr lang="en-AU" dirty="0"/>
              <a:t>Variations of words in keyword searches can be searched simply by adding or replacing characters at the ends, beginning, or middle of the word</a:t>
            </a:r>
          </a:p>
          <a:p>
            <a:r>
              <a:rPr lang="en-AU" dirty="0"/>
              <a:t>with a truncation symbol, also known as a ‘wildcard.’ This wildcard “stands in” for the part of the word that may have variations. </a:t>
            </a:r>
          </a:p>
        </p:txBody>
      </p:sp>
      <p:sp>
        <p:nvSpPr>
          <p:cNvPr id="4" name="Slide Number Placeholder 3"/>
          <p:cNvSpPr>
            <a:spLocks noGrp="1"/>
          </p:cNvSpPr>
          <p:nvPr>
            <p:ph type="sldNum" sz="quarter" idx="10"/>
          </p:nvPr>
        </p:nvSpPr>
        <p:spPr/>
        <p:txBody>
          <a:bodyPr/>
          <a:lstStyle/>
          <a:p>
            <a:fld id="{23AC06D2-5F4D-44E3-B471-C539CF132924}" type="slidenum">
              <a:rPr lang="en-AU" smtClean="0"/>
              <a:t>11</a:t>
            </a:fld>
            <a:endParaRPr lang="en-AU"/>
          </a:p>
        </p:txBody>
      </p:sp>
    </p:spTree>
    <p:extLst>
      <p:ext uri="{BB962C8B-B14F-4D97-AF65-F5344CB8AC3E}">
        <p14:creationId xmlns:p14="http://schemas.microsoft.com/office/powerpoint/2010/main" val="1927798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Common truncation symbols included the *,#,$, and ?.</a:t>
            </a:r>
          </a:p>
          <a:p>
            <a:endParaRPr lang="en-AU" dirty="0"/>
          </a:p>
          <a:p>
            <a:r>
              <a:rPr lang="en-AU" dirty="0"/>
              <a:t>Some databases may even use more than one of these symbols with specific criteria for their use.</a:t>
            </a:r>
          </a:p>
        </p:txBody>
      </p:sp>
      <p:sp>
        <p:nvSpPr>
          <p:cNvPr id="4" name="Slide Number Placeholder 3"/>
          <p:cNvSpPr>
            <a:spLocks noGrp="1"/>
          </p:cNvSpPr>
          <p:nvPr>
            <p:ph type="sldNum" sz="quarter" idx="10"/>
          </p:nvPr>
        </p:nvSpPr>
        <p:spPr/>
        <p:txBody>
          <a:bodyPr/>
          <a:lstStyle/>
          <a:p>
            <a:fld id="{23AC06D2-5F4D-44E3-B471-C539CF132924}" type="slidenum">
              <a:rPr lang="en-AU" smtClean="0"/>
              <a:t>12</a:t>
            </a:fld>
            <a:endParaRPr lang="en-AU"/>
          </a:p>
        </p:txBody>
      </p:sp>
    </p:spTree>
    <p:extLst>
      <p:ext uri="{BB962C8B-B14F-4D97-AF65-F5344CB8AC3E}">
        <p14:creationId xmlns:p14="http://schemas.microsoft.com/office/powerpoint/2010/main" val="3599063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Lets try PubMed-</a:t>
            </a:r>
            <a:r>
              <a:rPr lang="en-AU" baseline="0" dirty="0"/>
              <a:t> the national library of medicine data base. PubMed is the largest of the bibliographic data bases containing over  million citations for biomedical literature from MEDLINE, science journals and online books dating from 1960s. You can find PubMed by typing www.pubmed.gov. in you web browser.</a:t>
            </a:r>
          </a:p>
          <a:p>
            <a:endParaRPr lang="en-AU" baseline="0" dirty="0"/>
          </a:p>
          <a:p>
            <a:r>
              <a:rPr lang="en-AU" sz="1200" b="0" i="0" u="none" strike="noStrike" kern="1200" baseline="0" dirty="0">
                <a:solidFill>
                  <a:schemeClr val="tx1"/>
                </a:solidFill>
                <a:latin typeface="+mn-lt"/>
                <a:ea typeface="+mn-ea"/>
                <a:cs typeface="+mn-cs"/>
              </a:rPr>
              <a:t>PubMed Clinical Queries is a specialised search engine intended for clinicians that has built-in search "filters" designed to find high quality studies. It includes searches designed for four study categories: </a:t>
            </a:r>
            <a:r>
              <a:rPr lang="en-AU" sz="1200" b="1" i="0" u="none" strike="noStrike" kern="1200" baseline="0" dirty="0">
                <a:solidFill>
                  <a:schemeClr val="tx1"/>
                </a:solidFill>
                <a:latin typeface="+mn-lt"/>
                <a:ea typeface="+mn-ea"/>
                <a:cs typeface="+mn-cs"/>
              </a:rPr>
              <a:t>therapy, diagnosis, aetiology and prognosis. </a:t>
            </a:r>
            <a:endParaRPr lang="en-AU" baseline="0" dirty="0"/>
          </a:p>
          <a:p>
            <a:r>
              <a:rPr lang="en-AU" baseline="0" dirty="0"/>
              <a:t>PubMed covers medicine, nursing, dentistry, vet nary science and pre clinical studies.</a:t>
            </a:r>
          </a:p>
          <a:p>
            <a:endParaRPr lang="en-AU" baseline="0" dirty="0"/>
          </a:p>
          <a:p>
            <a:r>
              <a:rPr lang="en-AU" baseline="0" dirty="0"/>
              <a:t>Now lets search PubMed for pressure ulcer prevention</a:t>
            </a:r>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17</a:t>
            </a:fld>
            <a:endParaRPr lang="en-AU"/>
          </a:p>
        </p:txBody>
      </p:sp>
    </p:spTree>
    <p:extLst>
      <p:ext uri="{BB962C8B-B14F-4D97-AF65-F5344CB8AC3E}">
        <p14:creationId xmlns:p14="http://schemas.microsoft.com/office/powerpoint/2010/main" val="1193486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Here</a:t>
            </a:r>
            <a:r>
              <a:rPr lang="en-AU" baseline="0" dirty="0"/>
              <a:t> you can see that there is over 4700 articles in </a:t>
            </a:r>
            <a:r>
              <a:rPr lang="en-AU" baseline="0" dirty="0" err="1"/>
              <a:t>pubMed</a:t>
            </a:r>
            <a:r>
              <a:rPr lang="en-AU" baseline="0" dirty="0"/>
              <a:t>. Some of these reports are research in animals such as mice or rats or in cells or test tubes. We don’t have time to go through all these citations.</a:t>
            </a:r>
          </a:p>
          <a:p>
            <a:r>
              <a:rPr lang="en-AU" baseline="0" dirty="0"/>
              <a:t>PubMed gives some convenient ways of narrowing down your search by clicking on the limits tab.</a:t>
            </a:r>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18</a:t>
            </a:fld>
            <a:endParaRPr lang="en-AU"/>
          </a:p>
        </p:txBody>
      </p:sp>
    </p:spTree>
    <p:extLst>
      <p:ext uri="{BB962C8B-B14F-4D97-AF65-F5344CB8AC3E}">
        <p14:creationId xmlns:p14="http://schemas.microsoft.com/office/powerpoint/2010/main" val="3757151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You can limit your search in many</a:t>
            </a:r>
            <a:r>
              <a:rPr lang="en-AU" baseline="0" dirty="0"/>
              <a:t> ways by clicking the limit tab.</a:t>
            </a:r>
          </a:p>
          <a:p>
            <a:r>
              <a:rPr lang="en-AU" baseline="0" dirty="0"/>
              <a:t>You can limit your articles to published date, types of articles such as clinical trials, guidelines reports, or </a:t>
            </a:r>
          </a:p>
          <a:p>
            <a:r>
              <a:rPr lang="en-AU" baseline="0" dirty="0"/>
              <a:t> whether it contain human or animals, male or female, </a:t>
            </a:r>
          </a:p>
          <a:p>
            <a:r>
              <a:rPr lang="en-AU" baseline="0" dirty="0"/>
              <a:t>You can also limit to language , subsets  and by the age  of the people been studied.</a:t>
            </a:r>
          </a:p>
          <a:p>
            <a:r>
              <a:rPr lang="en-AU" baseline="0" dirty="0"/>
              <a:t>So after limiting our search we found that </a:t>
            </a:r>
            <a:endParaRPr lang="en-AU" dirty="0"/>
          </a:p>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19</a:t>
            </a:fld>
            <a:endParaRPr lang="en-AU"/>
          </a:p>
        </p:txBody>
      </p:sp>
    </p:spTree>
    <p:extLst>
      <p:ext uri="{BB962C8B-B14F-4D97-AF65-F5344CB8AC3E}">
        <p14:creationId xmlns:p14="http://schemas.microsoft.com/office/powerpoint/2010/main" val="56745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20</a:t>
            </a:fld>
            <a:endParaRPr lang="en-AU"/>
          </a:p>
        </p:txBody>
      </p:sp>
    </p:spTree>
    <p:extLst>
      <p:ext uri="{BB962C8B-B14F-4D97-AF65-F5344CB8AC3E}">
        <p14:creationId xmlns:p14="http://schemas.microsoft.com/office/powerpoint/2010/main" val="2789885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More tutorials</a:t>
            </a:r>
            <a:r>
              <a:rPr lang="en-AU" baseline="0" dirty="0"/>
              <a:t>  can be found at www.pubmed.gov on</a:t>
            </a:r>
          </a:p>
          <a:p>
            <a:r>
              <a:rPr lang="en-AU" baseline="0" dirty="0" err="1"/>
              <a:t>MeSH</a:t>
            </a:r>
            <a:r>
              <a:rPr lang="en-AU" baseline="0" dirty="0"/>
              <a:t> medical subject headings</a:t>
            </a:r>
          </a:p>
          <a:p>
            <a:r>
              <a:rPr lang="en-AU" baseline="0" dirty="0"/>
              <a:t>Limiting the search</a:t>
            </a:r>
          </a:p>
          <a:p>
            <a:r>
              <a:rPr lang="en-AU" baseline="0" dirty="0"/>
              <a:t>Combining search terms using AND, OR and NOT</a:t>
            </a:r>
          </a:p>
          <a:p>
            <a:r>
              <a:rPr lang="en-AU" baseline="0" dirty="0"/>
              <a:t>Finding related research</a:t>
            </a:r>
          </a:p>
          <a:p>
            <a:r>
              <a:rPr lang="en-AU" baseline="0" dirty="0"/>
              <a:t>Saving research.</a:t>
            </a:r>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23</a:t>
            </a:fld>
            <a:endParaRPr lang="en-AU"/>
          </a:p>
        </p:txBody>
      </p:sp>
    </p:spTree>
    <p:extLst>
      <p:ext uri="{BB962C8B-B14F-4D97-AF65-F5344CB8AC3E}">
        <p14:creationId xmlns:p14="http://schemas.microsoft.com/office/powerpoint/2010/main" val="2861259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The Cochrane Library is a regularly updated collection of evidence-based practice databases that provide high quality information about health-care </a:t>
            </a:r>
            <a:r>
              <a:rPr lang="en-AU" sz="1200" b="1" i="0" u="none" strike="noStrike" kern="1200" baseline="0" dirty="0">
                <a:solidFill>
                  <a:schemeClr val="tx1"/>
                </a:solidFill>
                <a:latin typeface="+mn-lt"/>
                <a:ea typeface="+mn-ea"/>
                <a:cs typeface="+mn-cs"/>
              </a:rPr>
              <a:t>interventions </a:t>
            </a:r>
            <a:r>
              <a:rPr lang="en-AU" sz="1200" b="0" i="0" u="none" strike="noStrike" kern="1200" baseline="0" dirty="0">
                <a:solidFill>
                  <a:schemeClr val="tx1"/>
                </a:solidFill>
                <a:latin typeface="+mn-lt"/>
                <a:ea typeface="+mn-ea"/>
                <a:cs typeface="+mn-cs"/>
              </a:rPr>
              <a:t>(though </a:t>
            </a:r>
            <a:r>
              <a:rPr lang="en-AU" sz="1200" b="0" i="0" u="none" strike="noStrike" kern="1200" baseline="0" dirty="0" err="1">
                <a:solidFill>
                  <a:schemeClr val="tx1"/>
                </a:solidFill>
                <a:latin typeface="+mn-lt"/>
                <a:ea typeface="+mn-ea"/>
                <a:cs typeface="+mn-cs"/>
              </a:rPr>
              <a:t>they‟re</a:t>
            </a:r>
            <a:r>
              <a:rPr lang="en-AU" sz="1200" b="0" i="0" u="none" strike="noStrike" kern="1200" baseline="0" dirty="0">
                <a:solidFill>
                  <a:schemeClr val="tx1"/>
                </a:solidFill>
                <a:latin typeface="+mn-lt"/>
                <a:ea typeface="+mn-ea"/>
                <a:cs typeface="+mn-cs"/>
              </a:rPr>
              <a:t> starting to look at diagnostic questions too!). </a:t>
            </a:r>
          </a:p>
          <a:p>
            <a:r>
              <a:rPr lang="en-AU" sz="1200" b="0" i="0" u="none" strike="noStrike" kern="1200" baseline="0" dirty="0">
                <a:solidFill>
                  <a:schemeClr val="tx1"/>
                </a:solidFill>
                <a:latin typeface="+mn-lt"/>
                <a:ea typeface="+mn-ea"/>
                <a:cs typeface="+mn-cs"/>
              </a:rPr>
              <a:t>You can access it at www.thecochranelibrary.com </a:t>
            </a:r>
          </a:p>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24</a:t>
            </a:fld>
            <a:endParaRPr lang="en-AU"/>
          </a:p>
        </p:txBody>
      </p:sp>
    </p:spTree>
    <p:extLst>
      <p:ext uri="{BB962C8B-B14F-4D97-AF65-F5344CB8AC3E}">
        <p14:creationId xmlns:p14="http://schemas.microsoft.com/office/powerpoint/2010/main" val="2685394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AC06D2-5F4D-44E3-B471-C539CF132924}" type="slidenum">
              <a:rPr lang="en-AU" smtClean="0"/>
              <a:pPr/>
              <a:t>25</a:t>
            </a:fld>
            <a:endParaRPr lang="en-A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AC06D2-5F4D-44E3-B471-C539CF132924}" type="slidenum">
              <a:rPr lang="en-AU" smtClean="0"/>
              <a:pPr/>
              <a:t>27</a:t>
            </a:fld>
            <a:endParaRPr lang="en-A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30</a:t>
            </a:fld>
            <a:endParaRPr lang="en-AU"/>
          </a:p>
        </p:txBody>
      </p:sp>
    </p:spTree>
    <p:extLst>
      <p:ext uri="{BB962C8B-B14F-4D97-AF65-F5344CB8AC3E}">
        <p14:creationId xmlns:p14="http://schemas.microsoft.com/office/powerpoint/2010/main" val="684248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35</a:t>
            </a:fld>
            <a:endParaRPr lang="en-AU"/>
          </a:p>
        </p:txBody>
      </p:sp>
    </p:spTree>
    <p:extLst>
      <p:ext uri="{BB962C8B-B14F-4D97-AF65-F5344CB8AC3E}">
        <p14:creationId xmlns:p14="http://schemas.microsoft.com/office/powerpoint/2010/main" val="424858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36</a:t>
            </a:fld>
            <a:endParaRPr lang="en-AU"/>
          </a:p>
        </p:txBody>
      </p:sp>
    </p:spTree>
    <p:extLst>
      <p:ext uri="{BB962C8B-B14F-4D97-AF65-F5344CB8AC3E}">
        <p14:creationId xmlns:p14="http://schemas.microsoft.com/office/powerpoint/2010/main" val="2070459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a:t>
            </a:r>
            <a:r>
              <a:rPr lang="en-AU" dirty="0">
                <a:hlinkClick r:id="rId3"/>
              </a:rPr>
              <a:t>Joanna Briggs Institute</a:t>
            </a:r>
            <a:r>
              <a:rPr lang="en-AU" dirty="0"/>
              <a:t> (JBI) is an international collaboration which was founded in Adelaide in 1996. It is a key source of evidence based practice in nursing and midwifery, physiotherapy, occupational therapy, podiatry and other allied health areas. Some JBI resources are free.</a:t>
            </a:r>
          </a:p>
        </p:txBody>
      </p:sp>
      <p:sp>
        <p:nvSpPr>
          <p:cNvPr id="4" name="Slide Number Placeholder 3"/>
          <p:cNvSpPr>
            <a:spLocks noGrp="1"/>
          </p:cNvSpPr>
          <p:nvPr>
            <p:ph type="sldNum" sz="quarter" idx="10"/>
          </p:nvPr>
        </p:nvSpPr>
        <p:spPr/>
        <p:txBody>
          <a:bodyPr/>
          <a:lstStyle/>
          <a:p>
            <a:fld id="{23AC06D2-5F4D-44E3-B471-C539CF132924}" type="slidenum">
              <a:rPr lang="en-AU" smtClean="0"/>
              <a:t>37</a:t>
            </a:fld>
            <a:endParaRPr lang="en-AU"/>
          </a:p>
        </p:txBody>
      </p:sp>
    </p:spTree>
    <p:extLst>
      <p:ext uri="{BB962C8B-B14F-4D97-AF65-F5344CB8AC3E}">
        <p14:creationId xmlns:p14="http://schemas.microsoft.com/office/powerpoint/2010/main" val="4195931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23AC06D2-5F4D-44E3-B471-C539CF132924}" type="slidenum">
              <a:rPr lang="en-AU" smtClean="0"/>
              <a:t>44</a:t>
            </a:fld>
            <a:endParaRPr lang="en-AU"/>
          </a:p>
        </p:txBody>
      </p:sp>
    </p:spTree>
    <p:extLst>
      <p:ext uri="{BB962C8B-B14F-4D97-AF65-F5344CB8AC3E}">
        <p14:creationId xmlns:p14="http://schemas.microsoft.com/office/powerpoint/2010/main" val="3543199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45</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a:t>Welcome</a:t>
            </a:r>
            <a:r>
              <a:rPr lang="en-AU" baseline="0" dirty="0"/>
              <a:t> to the first  workshop  on EBP. In this workshop  you will be learning about the key concepts of EBP. When you complete this workshop you will be able to explain what is EBP and discuss its importance, able to identify the steps involved in EBP, challenges and barriers to the uptake of EBP.</a:t>
            </a:r>
            <a:endParaRPr lang="en-AU" dirty="0"/>
          </a:p>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46</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47</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48</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49</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50</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21283C4-F7F6-4D8A-A004-69D76143F48F}" type="slidenum">
              <a:rPr lang="en-AU" smtClean="0"/>
              <a:t>51</a:t>
            </a:fld>
            <a:endParaRPr lang="en-AU" dirty="0"/>
          </a:p>
        </p:txBody>
      </p:sp>
    </p:spTree>
    <p:extLst>
      <p:ext uri="{BB962C8B-B14F-4D97-AF65-F5344CB8AC3E}">
        <p14:creationId xmlns:p14="http://schemas.microsoft.com/office/powerpoint/2010/main" val="2257307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AC06D2-5F4D-44E3-B471-C539CF132924}" type="slidenum">
              <a:rPr lang="en-AU" smtClean="0"/>
              <a:t>52</a:t>
            </a:fld>
            <a:endParaRPr lang="en-AU"/>
          </a:p>
        </p:txBody>
      </p:sp>
    </p:spTree>
    <p:extLst>
      <p:ext uri="{BB962C8B-B14F-4D97-AF65-F5344CB8AC3E}">
        <p14:creationId xmlns:p14="http://schemas.microsoft.com/office/powerpoint/2010/main" val="179950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13/02/2019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1457102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13/02/2019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180107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233B46-F47E-4745-9B19-B1ECE529EAD8}" type="datetimeFigureOut">
              <a:rPr lang="en-AU" smtClean="0"/>
              <a:t>13/02/2019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3324562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B233B46-F47E-4745-9B19-B1ECE529EAD8}" type="datetimeFigureOut">
              <a:rPr lang="en-AU" smtClean="0"/>
              <a:t>13/02/2019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77465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2B233B46-F47E-4745-9B19-B1ECE529EAD8}" type="datetimeFigureOut">
              <a:rPr lang="en-AU" smtClean="0"/>
              <a:t>13/02/2019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418109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2B233B46-F47E-4745-9B19-B1ECE529EAD8}" type="datetimeFigureOut">
              <a:rPr lang="en-AU" smtClean="0"/>
              <a:t>13/02/2019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308188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233B46-F47E-4745-9B19-B1ECE529EAD8}" type="datetimeFigureOut">
              <a:rPr lang="en-AU" smtClean="0"/>
              <a:t>13/02/2019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4221867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233B46-F47E-4745-9B19-B1ECE529EAD8}" type="datetimeFigureOut">
              <a:rPr lang="en-AU" smtClean="0"/>
              <a:t>13/02/2019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818656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233B46-F47E-4745-9B19-B1ECE529EAD8}" type="datetimeFigureOut">
              <a:rPr lang="en-AU" smtClean="0"/>
              <a:t>13/02/2019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1739411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13/02/2019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359885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2B233B46-F47E-4745-9B19-B1ECE529EAD8}" type="datetimeFigureOut">
              <a:rPr lang="en-AU" smtClean="0"/>
              <a:t>13/02/2019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A4EE1C-4CBE-49CA-A68B-24DD7B60CF74}" type="slidenum">
              <a:rPr lang="en-AU" smtClean="0"/>
              <a:t>‹#›</a:t>
            </a:fld>
            <a:endParaRPr lang="en-AU"/>
          </a:p>
        </p:txBody>
      </p:sp>
    </p:spTree>
    <p:extLst>
      <p:ext uri="{BB962C8B-B14F-4D97-AF65-F5344CB8AC3E}">
        <p14:creationId xmlns:p14="http://schemas.microsoft.com/office/powerpoint/2010/main" val="3632943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33B46-F47E-4745-9B19-B1ECE529EAD8}" type="datetimeFigureOut">
              <a:rPr lang="en-AU" smtClean="0"/>
              <a:t>13/02/2019</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4EE1C-4CBE-49CA-A68B-24DD7B60CF74}" type="slidenum">
              <a:rPr lang="en-AU" smtClean="0"/>
              <a:t>‹#›</a:t>
            </a:fld>
            <a:endParaRPr lang="en-AU"/>
          </a:p>
        </p:txBody>
      </p:sp>
    </p:spTree>
    <p:extLst>
      <p:ext uri="{BB962C8B-B14F-4D97-AF65-F5344CB8AC3E}">
        <p14:creationId xmlns:p14="http://schemas.microsoft.com/office/powerpoint/2010/main" val="3355673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biomedcentral.com/" TargetMode="External"/><Relationship Id="rId2" Type="http://schemas.openxmlformats.org/officeDocument/2006/relationships/hyperlink" Target="http://www.pubmedcentral.nih.gov/" TargetMode="External"/><Relationship Id="rId1" Type="http://schemas.openxmlformats.org/officeDocument/2006/relationships/slideLayout" Target="../slideLayouts/slideLayout2.xml"/><Relationship Id="rId5" Type="http://schemas.openxmlformats.org/officeDocument/2006/relationships/hyperlink" Target="http://www.freemedicaljournals.com/" TargetMode="External"/><Relationship Id="rId4" Type="http://schemas.openxmlformats.org/officeDocument/2006/relationships/hyperlink" Target="http://www.doaj.org/"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nice.org.uk/" TargetMode="External"/><Relationship Id="rId2" Type="http://schemas.openxmlformats.org/officeDocument/2006/relationships/hyperlink" Target="http://www.nhmrc.gov.au/publications/subjects/clinical.htm" TargetMode="External"/><Relationship Id="rId1" Type="http://schemas.openxmlformats.org/officeDocument/2006/relationships/slideLayout" Target="../slideLayouts/slideLayout2.xml"/><Relationship Id="rId4" Type="http://schemas.openxmlformats.org/officeDocument/2006/relationships/hyperlink" Target="http://www.nzgg.org.nz/"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clinicalevidence.com/" TargetMode="External"/><Relationship Id="rId2" Type="http://schemas.openxmlformats.org/officeDocument/2006/relationships/hyperlink" Target="http://www.mihsr.monash.org/cce" TargetMode="External"/><Relationship Id="rId1" Type="http://schemas.openxmlformats.org/officeDocument/2006/relationships/slideLayout" Target="../slideLayouts/slideLayout2.xml"/><Relationship Id="rId5" Type="http://schemas.openxmlformats.org/officeDocument/2006/relationships/hyperlink" Target="http://www.tripdatabase.com/" TargetMode="External"/><Relationship Id="rId4" Type="http://schemas.openxmlformats.org/officeDocument/2006/relationships/hyperlink" Target="http://www.bestbets.org/"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4.wdp"/></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5.wdp"/></Relationships>
</file>

<file path=ppt/slides/_rels/slide5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852936"/>
            <a:ext cx="8496944" cy="1470025"/>
          </a:xfrm>
        </p:spPr>
        <p:txBody>
          <a:bodyPr>
            <a:noAutofit/>
          </a:bodyPr>
          <a:lstStyle/>
          <a:p>
            <a:r>
              <a:rPr lang="en-AU" sz="3600" dirty="0">
                <a:solidFill>
                  <a:schemeClr val="bg1"/>
                </a:solidFill>
              </a:rPr>
              <a:t>WORKSHOP 2</a:t>
            </a:r>
            <a:br>
              <a:rPr lang="en-AU" dirty="0"/>
            </a:br>
            <a:r>
              <a:rPr lang="en-AU" b="1" dirty="0">
                <a:solidFill>
                  <a:schemeClr val="bg1"/>
                </a:solidFill>
              </a:rPr>
              <a:t>EVIDENCE-BASED PRACTICE CHAMPION PROGRAM</a:t>
            </a:r>
          </a:p>
        </p:txBody>
      </p:sp>
      <p:sp>
        <p:nvSpPr>
          <p:cNvPr id="15"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3" name="Rectangle 2"/>
          <p:cNvSpPr/>
          <p:nvPr/>
        </p:nvSpPr>
        <p:spPr>
          <a:xfrm>
            <a:off x="1789205" y="5445224"/>
            <a:ext cx="2396746" cy="800219"/>
          </a:xfrm>
          <a:prstGeom prst="rect">
            <a:avLst/>
          </a:prstGeom>
        </p:spPr>
        <p:txBody>
          <a:bodyPr wrap="none">
            <a:spAutoFit/>
          </a:bodyPr>
          <a:lstStyle/>
          <a:p>
            <a:r>
              <a:rPr lang="en-US" b="1" dirty="0">
                <a:solidFill>
                  <a:schemeClr val="bg1"/>
                </a:solidFill>
              </a:rPr>
              <a:t>Fathimath </a:t>
            </a:r>
            <a:r>
              <a:rPr lang="en-US" b="1" dirty="0" err="1">
                <a:solidFill>
                  <a:schemeClr val="bg1"/>
                </a:solidFill>
              </a:rPr>
              <a:t>Shifaza</a:t>
            </a:r>
            <a:r>
              <a:rPr lang="en-US" b="1" dirty="0">
                <a:solidFill>
                  <a:schemeClr val="bg1"/>
                </a:solidFill>
              </a:rPr>
              <a:t> </a:t>
            </a:r>
            <a:br>
              <a:rPr lang="en-US" b="1" dirty="0">
                <a:solidFill>
                  <a:schemeClr val="bg1"/>
                </a:solidFill>
              </a:rPr>
            </a:br>
            <a:r>
              <a:rPr lang="en-US" sz="1400" dirty="0" err="1">
                <a:solidFill>
                  <a:schemeClr val="bg1"/>
                </a:solidFill>
              </a:rPr>
              <a:t>MNSc</a:t>
            </a:r>
            <a:r>
              <a:rPr lang="en-US" sz="1400" dirty="0">
                <a:solidFill>
                  <a:schemeClr val="bg1"/>
                </a:solidFill>
              </a:rPr>
              <a:t>, RN,RM, PhD candidate</a:t>
            </a:r>
          </a:p>
          <a:p>
            <a:r>
              <a:rPr lang="en-US" sz="1400" dirty="0">
                <a:solidFill>
                  <a:schemeClr val="bg1"/>
                </a:solidFill>
              </a:rPr>
              <a:t>University of South Australia</a:t>
            </a:r>
          </a:p>
        </p:txBody>
      </p:sp>
    </p:spTree>
    <p:extLst>
      <p:ext uri="{BB962C8B-B14F-4D97-AF65-F5344CB8AC3E}">
        <p14:creationId xmlns:p14="http://schemas.microsoft.com/office/powerpoint/2010/main" val="3899559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8552" y="980728"/>
            <a:ext cx="7058247" cy="5145435"/>
          </a:xfrm>
        </p:spPr>
        <p:txBody>
          <a:bodyPr>
            <a:normAutofit fontScale="92500" lnSpcReduction="20000"/>
          </a:bodyPr>
          <a:lstStyle/>
          <a:p>
            <a:pPr>
              <a:lnSpc>
                <a:spcPct val="150000"/>
              </a:lnSpc>
            </a:pPr>
            <a:r>
              <a:rPr lang="en-AU" sz="2400" dirty="0"/>
              <a:t> How EBP champions can facilitate Evidence-based practice</a:t>
            </a:r>
          </a:p>
          <a:p>
            <a:pPr>
              <a:lnSpc>
                <a:spcPct val="150000"/>
              </a:lnSpc>
            </a:pPr>
            <a:r>
              <a:rPr lang="en-AU" sz="2400" dirty="0"/>
              <a:t>Identified effective strategies to improve healthcare</a:t>
            </a:r>
          </a:p>
          <a:p>
            <a:pPr>
              <a:lnSpc>
                <a:spcPct val="150000"/>
              </a:lnSpc>
            </a:pPr>
            <a:r>
              <a:rPr lang="en-AU" sz="2400" dirty="0"/>
              <a:t>Roles of EBP champion</a:t>
            </a:r>
          </a:p>
          <a:p>
            <a:pPr>
              <a:lnSpc>
                <a:spcPct val="150000"/>
              </a:lnSpc>
            </a:pPr>
            <a:r>
              <a:rPr lang="en-AU" sz="2400" dirty="0"/>
              <a:t>Effective strategies and benefits</a:t>
            </a:r>
          </a:p>
          <a:p>
            <a:pPr>
              <a:lnSpc>
                <a:spcPct val="150000"/>
              </a:lnSpc>
            </a:pPr>
            <a:r>
              <a:rPr lang="en-AU" sz="2400" dirty="0"/>
              <a:t>History of EBP</a:t>
            </a:r>
          </a:p>
          <a:p>
            <a:pPr>
              <a:lnSpc>
                <a:spcPct val="150000"/>
              </a:lnSpc>
            </a:pPr>
            <a:r>
              <a:rPr lang="en-AU" sz="2400" dirty="0"/>
              <a:t>The steps of evidence based practice</a:t>
            </a:r>
          </a:p>
          <a:p>
            <a:pPr>
              <a:lnSpc>
                <a:spcPct val="150000"/>
              </a:lnSpc>
            </a:pPr>
            <a:r>
              <a:rPr lang="en-AU" sz="2400" dirty="0"/>
              <a:t>Formulating and classifying questions</a:t>
            </a:r>
          </a:p>
          <a:p>
            <a:pPr>
              <a:lnSpc>
                <a:spcPct val="150000"/>
              </a:lnSpc>
            </a:pPr>
            <a:r>
              <a:rPr lang="en-AU" sz="2400" dirty="0"/>
              <a:t>Levels of evidence and different study designs</a:t>
            </a:r>
          </a:p>
          <a:p>
            <a:pPr>
              <a:lnSpc>
                <a:spcPct val="150000"/>
              </a:lnSpc>
            </a:pPr>
            <a:r>
              <a:rPr lang="en-AU" sz="2400" dirty="0"/>
              <a:t>Critical appraisal of journal article</a:t>
            </a:r>
          </a:p>
          <a:p>
            <a:pPr>
              <a:lnSpc>
                <a:spcPct val="150000"/>
              </a:lnSpc>
            </a:pPr>
            <a:endParaRPr lang="en-AU" sz="2400" dirty="0"/>
          </a:p>
        </p:txBody>
      </p:sp>
      <p:sp>
        <p:nvSpPr>
          <p:cNvPr id="5" name="Title 1"/>
          <p:cNvSpPr txBox="1">
            <a:spLocks/>
          </p:cNvSpPr>
          <p:nvPr/>
        </p:nvSpPr>
        <p:spPr>
          <a:xfrm>
            <a:off x="1611763" y="56771"/>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AU" sz="4000" dirty="0">
              <a:solidFill>
                <a:schemeClr val="tx2">
                  <a:lumMod val="75000"/>
                </a:schemeClr>
              </a:solidFill>
            </a:endParaRPr>
          </a:p>
        </p:txBody>
      </p:sp>
      <p:sp>
        <p:nvSpPr>
          <p:cNvPr id="6" name="Title 1"/>
          <p:cNvSpPr>
            <a:spLocks noGrp="1"/>
          </p:cNvSpPr>
          <p:nvPr>
            <p:ph type="title"/>
          </p:nvPr>
        </p:nvSpPr>
        <p:spPr>
          <a:xfrm>
            <a:off x="1611763" y="-90264"/>
            <a:ext cx="7058247" cy="1143000"/>
          </a:xfrm>
        </p:spPr>
        <p:txBody>
          <a:bodyPr>
            <a:normAutofit/>
          </a:bodyPr>
          <a:lstStyle/>
          <a:p>
            <a:r>
              <a:rPr lang="en-AU" sz="4000" b="1" dirty="0">
                <a:solidFill>
                  <a:schemeClr val="tx2">
                    <a:lumMod val="75000"/>
                  </a:schemeClr>
                </a:solidFill>
              </a:rPr>
              <a:t>Overview of day 1</a:t>
            </a:r>
          </a:p>
        </p:txBody>
      </p:sp>
    </p:spTree>
    <p:extLst>
      <p:ext uri="{BB962C8B-B14F-4D97-AF65-F5344CB8AC3E}">
        <p14:creationId xmlns:p14="http://schemas.microsoft.com/office/powerpoint/2010/main" val="1446603126"/>
      </p:ext>
    </p:extLst>
  </p:cSld>
  <p:clrMapOvr>
    <a:masterClrMapping/>
  </p:clrMapOvr>
  <mc:AlternateContent xmlns:mc="http://schemas.openxmlformats.org/markup-compatibility/2006" xmlns:p14="http://schemas.microsoft.com/office/powerpoint/2010/main">
    <mc:Choice Requires="p14">
      <p:transition spd="slow" p14:dur="2000" advTm="13938"/>
    </mc:Choice>
    <mc:Fallback xmlns="">
      <p:transition spd="slow" advTm="1393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1763" y="-243408"/>
            <a:ext cx="7058247" cy="1143000"/>
          </a:xfrm>
        </p:spPr>
        <p:txBody>
          <a:bodyPr>
            <a:normAutofit/>
          </a:bodyPr>
          <a:lstStyle/>
          <a:p>
            <a:r>
              <a:rPr lang="en-AU" sz="4000" b="1" dirty="0">
                <a:solidFill>
                  <a:schemeClr val="tx2">
                    <a:lumMod val="75000"/>
                  </a:schemeClr>
                </a:solidFill>
              </a:rPr>
              <a:t>Workshop Agenda – Day 02</a:t>
            </a:r>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7" name="Content Placeholder 2"/>
          <p:cNvSpPr txBox="1">
            <a:spLocks/>
          </p:cNvSpPr>
          <p:nvPr/>
        </p:nvSpPr>
        <p:spPr>
          <a:xfrm>
            <a:off x="1740294" y="232048"/>
            <a:ext cx="7191920" cy="1828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Font typeface="Arial" pitchFamily="34" charset="0"/>
              <a:buNone/>
            </a:pPr>
            <a:endParaRPr lang="en-AU" b="1" dirty="0">
              <a:solidFill>
                <a:schemeClr val="tx2">
                  <a:lumMod val="7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529578563"/>
              </p:ext>
            </p:extLst>
          </p:nvPr>
        </p:nvGraphicFramePr>
        <p:xfrm>
          <a:off x="1812302" y="764704"/>
          <a:ext cx="7008170" cy="5124165"/>
        </p:xfrm>
        <a:graphic>
          <a:graphicData uri="http://schemas.openxmlformats.org/drawingml/2006/table">
            <a:tbl>
              <a:tblPr firstRow="1" firstCol="1" bandRow="1">
                <a:tableStyleId>{5C22544A-7EE6-4342-B048-85BDC9FD1C3A}</a:tableStyleId>
              </a:tblPr>
              <a:tblGrid>
                <a:gridCol w="2687690">
                  <a:extLst>
                    <a:ext uri="{9D8B030D-6E8A-4147-A177-3AD203B41FA5}">
                      <a16:colId xmlns:a16="http://schemas.microsoft.com/office/drawing/2014/main" val="20000"/>
                    </a:ext>
                  </a:extLst>
                </a:gridCol>
                <a:gridCol w="4320480">
                  <a:extLst>
                    <a:ext uri="{9D8B030D-6E8A-4147-A177-3AD203B41FA5}">
                      <a16:colId xmlns:a16="http://schemas.microsoft.com/office/drawing/2014/main" val="20001"/>
                    </a:ext>
                  </a:extLst>
                </a:gridCol>
              </a:tblGrid>
              <a:tr h="504056">
                <a:tc>
                  <a:txBody>
                    <a:bodyPr/>
                    <a:lstStyle/>
                    <a:p>
                      <a:pPr algn="ctr">
                        <a:spcAft>
                          <a:spcPts val="0"/>
                        </a:spcAft>
                        <a:tabLst>
                          <a:tab pos="1405890" algn="l"/>
                        </a:tabLst>
                      </a:pPr>
                      <a:r>
                        <a:rPr lang="en-AU" sz="2400" dirty="0">
                          <a:effectLst/>
                        </a:rPr>
                        <a:t>TIME</a:t>
                      </a:r>
                      <a:endParaRPr lang="en-AU" sz="2400" dirty="0">
                        <a:solidFill>
                          <a:srgbClr val="0678A2"/>
                        </a:solidFill>
                        <a:effectLst/>
                        <a:latin typeface="Palatino"/>
                        <a:ea typeface="Times New Roman"/>
                        <a:cs typeface="Palatino"/>
                      </a:endParaRPr>
                    </a:p>
                  </a:txBody>
                  <a:tcPr marL="68580" marR="68580" marT="0" marB="0" anchor="ctr"/>
                </a:tc>
                <a:tc>
                  <a:txBody>
                    <a:bodyPr/>
                    <a:lstStyle/>
                    <a:p>
                      <a:pPr algn="ctr">
                        <a:spcAft>
                          <a:spcPts val="0"/>
                        </a:spcAft>
                        <a:tabLst>
                          <a:tab pos="1405890" algn="l"/>
                        </a:tabLst>
                      </a:pPr>
                      <a:r>
                        <a:rPr lang="en-AU" sz="2400" dirty="0">
                          <a:effectLst/>
                        </a:rPr>
                        <a:t>TOPIC</a:t>
                      </a:r>
                      <a:endParaRPr lang="en-AU" sz="24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0"/>
                  </a:ext>
                </a:extLst>
              </a:tr>
              <a:tr h="636475">
                <a:tc>
                  <a:txBody>
                    <a:bodyPr/>
                    <a:lstStyle/>
                    <a:p>
                      <a:pPr algn="ctr">
                        <a:spcAft>
                          <a:spcPts val="0"/>
                        </a:spcAft>
                        <a:tabLst>
                          <a:tab pos="1405890" algn="l"/>
                        </a:tabLst>
                      </a:pPr>
                      <a:r>
                        <a:rPr lang="en-AU" sz="1800">
                          <a:effectLst/>
                        </a:rPr>
                        <a:t>0900-0915</a:t>
                      </a:r>
                      <a:endParaRPr lang="en-AU" sz="180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dirty="0">
                          <a:effectLst/>
                        </a:rPr>
                        <a:t>Opening remarks: over view of the day</a:t>
                      </a:r>
                      <a:endParaRPr lang="en-AU" sz="18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1"/>
                  </a:ext>
                </a:extLst>
              </a:tr>
              <a:tr h="612756">
                <a:tc>
                  <a:txBody>
                    <a:bodyPr/>
                    <a:lstStyle/>
                    <a:p>
                      <a:pPr algn="ctr">
                        <a:spcAft>
                          <a:spcPts val="0"/>
                        </a:spcAft>
                      </a:pPr>
                      <a:r>
                        <a:rPr lang="en-AU" sz="1800" dirty="0">
                          <a:effectLst/>
                        </a:rPr>
                        <a:t>0915-1000</a:t>
                      </a:r>
                      <a:endParaRPr lang="en-AU" sz="1800" dirty="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dirty="0">
                          <a:effectLst/>
                        </a:rPr>
                        <a:t>Searching for the best evidence </a:t>
                      </a:r>
                      <a:endParaRPr lang="en-AU" sz="18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2"/>
                  </a:ext>
                </a:extLst>
              </a:tr>
              <a:tr h="636475">
                <a:tc>
                  <a:txBody>
                    <a:bodyPr/>
                    <a:lstStyle/>
                    <a:p>
                      <a:pPr algn="ctr">
                        <a:spcAft>
                          <a:spcPts val="0"/>
                        </a:spcAft>
                        <a:tabLst>
                          <a:tab pos="1405890" algn="l"/>
                        </a:tabLst>
                      </a:pPr>
                      <a:r>
                        <a:rPr lang="en-AU" sz="1800" dirty="0">
                          <a:effectLst/>
                        </a:rPr>
                        <a:t>1000-1015</a:t>
                      </a:r>
                      <a:endParaRPr lang="en-AU" sz="1800" dirty="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dirty="0">
                          <a:effectLst/>
                        </a:rPr>
                        <a:t>Computer  lab literature search</a:t>
                      </a:r>
                      <a:endParaRPr lang="en-AU" sz="18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3"/>
                  </a:ext>
                </a:extLst>
              </a:tr>
              <a:tr h="526713">
                <a:tc>
                  <a:txBody>
                    <a:bodyPr/>
                    <a:lstStyle/>
                    <a:p>
                      <a:pPr algn="ctr">
                        <a:spcAft>
                          <a:spcPts val="0"/>
                        </a:spcAft>
                        <a:tabLst>
                          <a:tab pos="1405890" algn="l"/>
                        </a:tabLst>
                      </a:pPr>
                      <a:r>
                        <a:rPr lang="en-AU" sz="1800">
                          <a:effectLst/>
                        </a:rPr>
                        <a:t>1015-1045</a:t>
                      </a:r>
                      <a:endParaRPr lang="en-AU" sz="180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a:effectLst/>
                        </a:rPr>
                        <a:t>Break</a:t>
                      </a:r>
                      <a:endParaRPr lang="en-AU" sz="180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4"/>
                  </a:ext>
                </a:extLst>
              </a:tr>
              <a:tr h="526713">
                <a:tc>
                  <a:txBody>
                    <a:bodyPr/>
                    <a:lstStyle/>
                    <a:p>
                      <a:pPr algn="ctr">
                        <a:spcAft>
                          <a:spcPts val="0"/>
                        </a:spcAft>
                        <a:tabLst>
                          <a:tab pos="1405890" algn="l"/>
                        </a:tabLst>
                      </a:pPr>
                      <a:r>
                        <a:rPr lang="en-AU" sz="1800">
                          <a:effectLst/>
                        </a:rPr>
                        <a:t>1045-1315</a:t>
                      </a:r>
                      <a:endParaRPr lang="en-AU" sz="180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dirty="0">
                          <a:effectLst/>
                        </a:rPr>
                        <a:t>Computer lab: group work</a:t>
                      </a:r>
                      <a:endParaRPr lang="en-AU" sz="18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5"/>
                  </a:ext>
                </a:extLst>
              </a:tr>
              <a:tr h="526713">
                <a:tc>
                  <a:txBody>
                    <a:bodyPr/>
                    <a:lstStyle/>
                    <a:p>
                      <a:pPr algn="ctr">
                        <a:spcAft>
                          <a:spcPts val="0"/>
                        </a:spcAft>
                        <a:tabLst>
                          <a:tab pos="1405890" algn="l"/>
                        </a:tabLst>
                      </a:pPr>
                      <a:r>
                        <a:rPr lang="en-AU" sz="1800">
                          <a:effectLst/>
                        </a:rPr>
                        <a:t> 1315-1415</a:t>
                      </a:r>
                      <a:endParaRPr lang="en-AU" sz="180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a:effectLst/>
                        </a:rPr>
                        <a:t>Lunch</a:t>
                      </a:r>
                      <a:endParaRPr lang="en-AU" sz="180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6"/>
                  </a:ext>
                </a:extLst>
              </a:tr>
              <a:tr h="526713">
                <a:tc>
                  <a:txBody>
                    <a:bodyPr/>
                    <a:lstStyle/>
                    <a:p>
                      <a:pPr algn="ctr">
                        <a:spcAft>
                          <a:spcPts val="0"/>
                        </a:spcAft>
                        <a:tabLst>
                          <a:tab pos="1405890" algn="l"/>
                        </a:tabLst>
                      </a:pPr>
                      <a:r>
                        <a:rPr lang="en-AU" sz="1800" dirty="0">
                          <a:effectLst/>
                        </a:rPr>
                        <a:t>1415-1500</a:t>
                      </a:r>
                      <a:endParaRPr lang="en-AU" sz="1800" dirty="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dirty="0">
                          <a:effectLst/>
                        </a:rPr>
                        <a:t>Group work continued</a:t>
                      </a:r>
                      <a:endParaRPr lang="en-AU" sz="18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7"/>
                  </a:ext>
                </a:extLst>
              </a:tr>
              <a:tr h="627551">
                <a:tc>
                  <a:txBody>
                    <a:bodyPr/>
                    <a:lstStyle/>
                    <a:p>
                      <a:pPr algn="ctr">
                        <a:spcAft>
                          <a:spcPts val="0"/>
                        </a:spcAft>
                        <a:tabLst>
                          <a:tab pos="1405890" algn="l"/>
                        </a:tabLst>
                      </a:pPr>
                      <a:r>
                        <a:rPr lang="en-AU" sz="1800" dirty="0">
                          <a:effectLst/>
                        </a:rPr>
                        <a:t>1500-1600</a:t>
                      </a:r>
                      <a:endParaRPr lang="en-AU" sz="1800" dirty="0">
                        <a:solidFill>
                          <a:srgbClr val="0678A2"/>
                        </a:solidFill>
                        <a:effectLst/>
                        <a:latin typeface="Palatino"/>
                        <a:ea typeface="Times New Roman"/>
                        <a:cs typeface="Palatino"/>
                      </a:endParaRPr>
                    </a:p>
                  </a:txBody>
                  <a:tcPr marL="68580" marR="68580" marT="0" marB="0" anchor="ctr"/>
                </a:tc>
                <a:tc>
                  <a:txBody>
                    <a:bodyPr/>
                    <a:lstStyle/>
                    <a:p>
                      <a:pPr algn="l">
                        <a:spcAft>
                          <a:spcPts val="0"/>
                        </a:spcAft>
                        <a:tabLst>
                          <a:tab pos="1405890" algn="l"/>
                        </a:tabLst>
                      </a:pPr>
                      <a:r>
                        <a:rPr lang="en-AU" sz="1800" dirty="0">
                          <a:effectLst/>
                        </a:rPr>
                        <a:t>Presentations</a:t>
                      </a:r>
                    </a:p>
                    <a:p>
                      <a:pPr marL="0" marR="0" indent="0" algn="l" defTabSz="914400" rtl="0" eaLnBrk="1" fontAlgn="auto" latinLnBrk="0" hangingPunct="1">
                        <a:lnSpc>
                          <a:spcPct val="100000"/>
                        </a:lnSpc>
                        <a:spcBef>
                          <a:spcPts val="0"/>
                        </a:spcBef>
                        <a:spcAft>
                          <a:spcPts val="0"/>
                        </a:spcAft>
                        <a:buClrTx/>
                        <a:buSzTx/>
                        <a:buFontTx/>
                        <a:buNone/>
                        <a:tabLst>
                          <a:tab pos="1405890" algn="l"/>
                        </a:tabLst>
                        <a:defRPr/>
                      </a:pPr>
                      <a:r>
                        <a:rPr lang="en-AU" sz="1800" dirty="0">
                          <a:solidFill>
                            <a:srgbClr val="0000FF"/>
                          </a:solidFill>
                          <a:effectLst/>
                          <a:latin typeface="Palatino"/>
                          <a:ea typeface="Times New Roman"/>
                          <a:cs typeface="Palatino"/>
                        </a:rPr>
                        <a:t>End of Day 2</a:t>
                      </a:r>
                      <a:endParaRPr lang="en-AU" sz="1800" dirty="0">
                        <a:solidFill>
                          <a:srgbClr val="0678A2"/>
                        </a:solidFill>
                        <a:effectLst/>
                        <a:latin typeface="Palatino"/>
                        <a:ea typeface="Times New Roman"/>
                        <a:cs typeface="Palatino"/>
                      </a:endParaRPr>
                    </a:p>
                  </a:txBody>
                  <a:tcPr marL="68580" marR="68580" marT="0"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310575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a:p>
        </p:txBody>
      </p:sp>
      <p:sp>
        <p:nvSpPr>
          <p:cNvPr id="7" name="Title 1"/>
          <p:cNvSpPr txBox="1">
            <a:spLocks/>
          </p:cNvSpPr>
          <p:nvPr/>
        </p:nvSpPr>
        <p:spPr>
          <a:xfrm>
            <a:off x="1763689" y="2388862"/>
            <a:ext cx="6984776"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AU" b="1" dirty="0"/>
            </a:br>
            <a:r>
              <a:rPr lang="en-AU" b="1" dirty="0">
                <a:solidFill>
                  <a:schemeClr val="bg1"/>
                </a:solidFill>
              </a:rPr>
              <a:t>Searching for Best Evidence</a:t>
            </a:r>
          </a:p>
        </p:txBody>
      </p:sp>
    </p:spTree>
    <p:extLst>
      <p:ext uri="{BB962C8B-B14F-4D97-AF65-F5344CB8AC3E}">
        <p14:creationId xmlns:p14="http://schemas.microsoft.com/office/powerpoint/2010/main" val="1737181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5696" y="1600200"/>
            <a:ext cx="6851103" cy="4525963"/>
          </a:xfrm>
        </p:spPr>
        <p:txBody>
          <a:bodyPr>
            <a:normAutofit/>
          </a:bodyPr>
          <a:lstStyle/>
          <a:p>
            <a:pPr marL="0" indent="0">
              <a:lnSpc>
                <a:spcPct val="150000"/>
              </a:lnSpc>
              <a:buNone/>
            </a:pPr>
            <a:r>
              <a:rPr lang="en-AU" sz="2800" dirty="0"/>
              <a:t>At the end of the session  you will be able to:</a:t>
            </a:r>
          </a:p>
          <a:p>
            <a:pPr>
              <a:lnSpc>
                <a:spcPct val="150000"/>
              </a:lnSpc>
            </a:pPr>
            <a:r>
              <a:rPr lang="en-AU" sz="2800" dirty="0"/>
              <a:t>Identify the types of evidence</a:t>
            </a:r>
          </a:p>
          <a:p>
            <a:pPr>
              <a:lnSpc>
                <a:spcPct val="150000"/>
              </a:lnSpc>
            </a:pPr>
            <a:r>
              <a:rPr lang="en-AU" sz="2800" dirty="0"/>
              <a:t>Able to identify the different electronic data bases</a:t>
            </a:r>
          </a:p>
          <a:p>
            <a:pPr>
              <a:lnSpc>
                <a:spcPct val="150000"/>
              </a:lnSpc>
            </a:pPr>
            <a:r>
              <a:rPr lang="en-AU" sz="2800" dirty="0"/>
              <a:t>Search for evidence in primary and secondary data bases</a:t>
            </a:r>
          </a:p>
          <a:p>
            <a:pPr marL="0" indent="0">
              <a:lnSpc>
                <a:spcPct val="150000"/>
              </a:lnSpc>
              <a:buNone/>
            </a:pPr>
            <a:endParaRPr lang="en-AU" sz="2800"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5"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a:solidFill>
                  <a:schemeClr val="tx2">
                    <a:lumMod val="75000"/>
                  </a:schemeClr>
                </a:solidFill>
              </a:rPr>
              <a:t>Objectives</a:t>
            </a:r>
            <a:endParaRPr lang="en-AU" sz="4000" b="1" dirty="0">
              <a:solidFill>
                <a:schemeClr val="tx2">
                  <a:lumMod val="75000"/>
                </a:schemeClr>
              </a:solidFill>
            </a:endParaRPr>
          </a:p>
        </p:txBody>
      </p:sp>
      <p:sp>
        <p:nvSpPr>
          <p:cNvPr id="4" name="Title 3"/>
          <p:cNvSpPr>
            <a:spLocks noGrp="1"/>
          </p:cNvSpPr>
          <p:nvPr>
            <p:ph type="title"/>
          </p:nvPr>
        </p:nvSpPr>
        <p:spPr/>
        <p:txBody>
          <a:bodyPr/>
          <a:lstStyle/>
          <a:p>
            <a:endParaRPr lang="en-AU"/>
          </a:p>
        </p:txBody>
      </p:sp>
    </p:spTree>
    <p:extLst>
      <p:ext uri="{BB962C8B-B14F-4D97-AF65-F5344CB8AC3E}">
        <p14:creationId xmlns:p14="http://schemas.microsoft.com/office/powerpoint/2010/main" val="7000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2225" y="1600201"/>
            <a:ext cx="7058247" cy="3989039"/>
          </a:xfrm>
        </p:spPr>
        <p:txBody>
          <a:bodyPr>
            <a:normAutofit/>
          </a:bodyPr>
          <a:lstStyle/>
          <a:p>
            <a:pPr>
              <a:lnSpc>
                <a:spcPct val="150000"/>
              </a:lnSpc>
            </a:pPr>
            <a:r>
              <a:rPr lang="en-AU" dirty="0"/>
              <a:t>Primary or secondary data</a:t>
            </a:r>
          </a:p>
          <a:p>
            <a:pPr>
              <a:lnSpc>
                <a:spcPct val="150000"/>
              </a:lnSpc>
            </a:pPr>
            <a:r>
              <a:rPr lang="en-AU" dirty="0"/>
              <a:t>Peer reviewed or not peer reviewed</a:t>
            </a:r>
          </a:p>
          <a:p>
            <a:pPr>
              <a:lnSpc>
                <a:spcPct val="150000"/>
              </a:lnSpc>
            </a:pPr>
            <a:r>
              <a:rPr lang="en-AU" dirty="0"/>
              <a:t>Scholarly, rate or popular</a:t>
            </a:r>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6" name="Title 1"/>
          <p:cNvSpPr txBox="1">
            <a:spLocks/>
          </p:cNvSpPr>
          <p:nvPr/>
        </p:nvSpPr>
        <p:spPr>
          <a:xfrm>
            <a:off x="1611763" y="-90264"/>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Types of Evidence in Literature</a:t>
            </a:r>
          </a:p>
        </p:txBody>
      </p:sp>
    </p:spTree>
    <p:extLst>
      <p:ext uri="{BB962C8B-B14F-4D97-AF65-F5344CB8AC3E}">
        <p14:creationId xmlns:p14="http://schemas.microsoft.com/office/powerpoint/2010/main" val="895873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1143000"/>
          </a:xfrm>
        </p:spPr>
        <p:txBody>
          <a:bodyPr>
            <a:normAutofit/>
          </a:bodyPr>
          <a:lstStyle/>
          <a:p>
            <a:r>
              <a:rPr lang="en-AU" dirty="0"/>
              <a:t>  </a:t>
            </a:r>
          </a:p>
        </p:txBody>
      </p:sp>
      <p:sp>
        <p:nvSpPr>
          <p:cNvPr id="3" name="Content Placeholder 2"/>
          <p:cNvSpPr>
            <a:spLocks noGrp="1"/>
          </p:cNvSpPr>
          <p:nvPr>
            <p:ph idx="1"/>
          </p:nvPr>
        </p:nvSpPr>
        <p:spPr>
          <a:xfrm>
            <a:off x="1628552" y="1600200"/>
            <a:ext cx="9856216" cy="4997152"/>
          </a:xfrm>
        </p:spPr>
        <p:txBody>
          <a:bodyPr>
            <a:normAutofit/>
          </a:bodyPr>
          <a:lstStyle/>
          <a:p>
            <a:pPr marL="0" indent="0">
              <a:lnSpc>
                <a:spcPct val="150000"/>
              </a:lnSpc>
              <a:buNone/>
            </a:pPr>
            <a:r>
              <a:rPr lang="en-AU" dirty="0"/>
              <a:t>Includes information from</a:t>
            </a:r>
          </a:p>
          <a:p>
            <a:pPr lvl="2">
              <a:lnSpc>
                <a:spcPct val="150000"/>
              </a:lnSpc>
              <a:buFont typeface="Wingdings" pitchFamily="2" charset="2"/>
              <a:buChar char="Ø"/>
            </a:pPr>
            <a:r>
              <a:rPr lang="en-AU" sz="3200" dirty="0"/>
              <a:t> journal articles</a:t>
            </a:r>
          </a:p>
          <a:p>
            <a:pPr lvl="2">
              <a:lnSpc>
                <a:spcPct val="150000"/>
              </a:lnSpc>
              <a:buFont typeface="Wingdings" pitchFamily="2" charset="2"/>
              <a:buChar char="Ø"/>
            </a:pPr>
            <a:r>
              <a:rPr lang="en-AU" sz="3200" dirty="0"/>
              <a:t> books/ book chapters</a:t>
            </a:r>
          </a:p>
          <a:p>
            <a:pPr lvl="2">
              <a:lnSpc>
                <a:spcPct val="150000"/>
              </a:lnSpc>
              <a:buFont typeface="Wingdings" pitchFamily="2" charset="2"/>
              <a:buChar char="Ø"/>
            </a:pPr>
            <a:r>
              <a:rPr lang="en-AU" sz="3200" dirty="0"/>
              <a:t> dissertations </a:t>
            </a:r>
          </a:p>
          <a:p>
            <a:pPr lvl="2">
              <a:lnSpc>
                <a:spcPct val="150000"/>
              </a:lnSpc>
              <a:buFont typeface="Wingdings" pitchFamily="2" charset="2"/>
              <a:buChar char="Ø"/>
            </a:pPr>
            <a:r>
              <a:rPr lang="en-AU" sz="3200" dirty="0"/>
              <a:t> conference proceedings</a:t>
            </a:r>
          </a:p>
          <a:p>
            <a:pPr marL="0" indent="0">
              <a:lnSpc>
                <a:spcPct val="150000"/>
              </a:lnSpc>
              <a:buNone/>
            </a:pPr>
            <a:endParaRPr lang="en-AU" dirty="0"/>
          </a:p>
          <a:p>
            <a:pPr>
              <a:lnSpc>
                <a:spcPct val="150000"/>
              </a:lnSpc>
            </a:pPr>
            <a:endParaRPr lang="en-AU"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6" name="Title 1"/>
          <p:cNvSpPr txBox="1">
            <a:spLocks/>
          </p:cNvSpPr>
          <p:nvPr/>
        </p:nvSpPr>
        <p:spPr>
          <a:xfrm>
            <a:off x="1611763" y="-90264"/>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Primary Sources</a:t>
            </a:r>
          </a:p>
        </p:txBody>
      </p:sp>
    </p:spTree>
    <p:extLst>
      <p:ext uri="{BB962C8B-B14F-4D97-AF65-F5344CB8AC3E}">
        <p14:creationId xmlns:p14="http://schemas.microsoft.com/office/powerpoint/2010/main" val="4066077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1763" y="1105541"/>
            <a:ext cx="7532237" cy="6355907"/>
          </a:xfrm>
        </p:spPr>
        <p:txBody>
          <a:bodyPr>
            <a:normAutofit/>
          </a:bodyPr>
          <a:lstStyle/>
          <a:p>
            <a:pPr>
              <a:lnSpc>
                <a:spcPct val="150000"/>
              </a:lnSpc>
            </a:pPr>
            <a:r>
              <a:rPr lang="en-AU" sz="2800" dirty="0"/>
              <a:t>Summaries, reviews or interpretations of primary sources</a:t>
            </a:r>
          </a:p>
          <a:p>
            <a:pPr>
              <a:lnSpc>
                <a:spcPct val="150000"/>
              </a:lnSpc>
            </a:pPr>
            <a:r>
              <a:rPr lang="en-AU" sz="2800" dirty="0"/>
              <a:t>Written after primary sources are presented</a:t>
            </a:r>
          </a:p>
          <a:p>
            <a:pPr>
              <a:lnSpc>
                <a:spcPct val="150000"/>
              </a:lnSpc>
            </a:pPr>
            <a:r>
              <a:rPr lang="en-AU" sz="2800" dirty="0"/>
              <a:t>Written by those not involved in the original work </a:t>
            </a:r>
          </a:p>
          <a:p>
            <a:pPr>
              <a:lnSpc>
                <a:spcPct val="150000"/>
              </a:lnSpc>
            </a:pPr>
            <a:r>
              <a:rPr lang="en-AU" sz="2800" dirty="0"/>
              <a:t>Common forms includes: textbooks, systematic reviews, bibliography.</a:t>
            </a:r>
          </a:p>
          <a:p>
            <a:pPr>
              <a:lnSpc>
                <a:spcPct val="150000"/>
              </a:lnSpc>
            </a:pPr>
            <a:endParaRPr lang="en-AU" sz="2800" dirty="0"/>
          </a:p>
          <a:p>
            <a:pPr>
              <a:lnSpc>
                <a:spcPct val="150000"/>
              </a:lnSpc>
            </a:pPr>
            <a:endParaRPr lang="en-AU" sz="2800"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6"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Secondary Sources</a:t>
            </a:r>
          </a:p>
        </p:txBody>
      </p:sp>
    </p:spTree>
    <p:extLst>
      <p:ext uri="{BB962C8B-B14F-4D97-AF65-F5344CB8AC3E}">
        <p14:creationId xmlns:p14="http://schemas.microsoft.com/office/powerpoint/2010/main" val="77847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911228"/>
          </a:xfrm>
        </p:spPr>
        <p:txBody>
          <a:bodyPr/>
          <a:lstStyle/>
          <a:p>
            <a:endParaRPr lang="en-AU" dirty="0"/>
          </a:p>
        </p:txBody>
      </p:sp>
      <p:sp>
        <p:nvSpPr>
          <p:cNvPr id="3" name="Content Placeholder 2"/>
          <p:cNvSpPr>
            <a:spLocks noGrp="1"/>
          </p:cNvSpPr>
          <p:nvPr>
            <p:ph idx="1"/>
          </p:nvPr>
        </p:nvSpPr>
        <p:spPr>
          <a:xfrm>
            <a:off x="1628552" y="1600201"/>
            <a:ext cx="7058247" cy="3701008"/>
          </a:xfrm>
        </p:spPr>
        <p:txBody>
          <a:bodyPr>
            <a:normAutofit/>
          </a:bodyPr>
          <a:lstStyle/>
          <a:p>
            <a:pPr marL="0" indent="0" algn="ctr">
              <a:lnSpc>
                <a:spcPct val="200000"/>
              </a:lnSpc>
              <a:buNone/>
            </a:pPr>
            <a:r>
              <a:rPr lang="en-AU" sz="2400" dirty="0">
                <a:latin typeface="Arial" pitchFamily="34" charset="0"/>
                <a:cs typeface="Arial" pitchFamily="34" charset="0"/>
              </a:rPr>
              <a:t> </a:t>
            </a:r>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4" name="Diagram 3"/>
          <p:cNvGraphicFramePr/>
          <p:nvPr>
            <p:extLst>
              <p:ext uri="{D42A27DB-BD31-4B8C-83A1-F6EECF244321}">
                <p14:modId xmlns:p14="http://schemas.microsoft.com/office/powerpoint/2010/main" val="274401287"/>
              </p:ext>
            </p:extLst>
          </p:nvPr>
        </p:nvGraphicFramePr>
        <p:xfrm>
          <a:off x="4205514" y="1485006"/>
          <a:ext cx="4464496" cy="5123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Databases</a:t>
            </a:r>
          </a:p>
        </p:txBody>
      </p:sp>
      <p:sp>
        <p:nvSpPr>
          <p:cNvPr id="5" name="TextBox 4"/>
          <p:cNvSpPr txBox="1"/>
          <p:nvPr/>
        </p:nvSpPr>
        <p:spPr>
          <a:xfrm>
            <a:off x="395536" y="1844824"/>
            <a:ext cx="2016224" cy="369332"/>
          </a:xfrm>
          <a:prstGeom prst="rect">
            <a:avLst/>
          </a:prstGeom>
          <a:noFill/>
        </p:spPr>
        <p:txBody>
          <a:bodyPr wrap="square" rtlCol="0">
            <a:spAutoFit/>
          </a:bodyPr>
          <a:lstStyle/>
          <a:p>
            <a:endParaRPr lang="en-AU" dirty="0"/>
          </a:p>
        </p:txBody>
      </p:sp>
      <p:grpSp>
        <p:nvGrpSpPr>
          <p:cNvPr id="6" name="Group 5"/>
          <p:cNvGrpSpPr/>
          <p:nvPr/>
        </p:nvGrpSpPr>
        <p:grpSpPr>
          <a:xfrm>
            <a:off x="2002876" y="1575801"/>
            <a:ext cx="2569124" cy="4235884"/>
            <a:chOff x="2002876" y="1575801"/>
            <a:chExt cx="2569124" cy="4235884"/>
          </a:xfrm>
        </p:grpSpPr>
        <p:grpSp>
          <p:nvGrpSpPr>
            <p:cNvPr id="9" name="Group 8"/>
            <p:cNvGrpSpPr/>
            <p:nvPr/>
          </p:nvGrpSpPr>
          <p:grpSpPr>
            <a:xfrm>
              <a:off x="2002876" y="1575801"/>
              <a:ext cx="1411961" cy="705980"/>
              <a:chOff x="864092" y="228601"/>
              <a:chExt cx="1411961" cy="705980"/>
            </a:xfrm>
          </p:grpSpPr>
          <p:sp>
            <p:nvSpPr>
              <p:cNvPr id="28" name="Rounded Rectangle 27"/>
              <p:cNvSpPr/>
              <p:nvPr/>
            </p:nvSpPr>
            <p:spPr>
              <a:xfrm>
                <a:off x="864092" y="228601"/>
                <a:ext cx="1411961" cy="70598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ounded Rectangle 4"/>
              <p:cNvSpPr/>
              <p:nvPr/>
            </p:nvSpPr>
            <p:spPr>
              <a:xfrm>
                <a:off x="884769" y="249278"/>
                <a:ext cx="1370607" cy="6646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n-AU" sz="2300" kern="1200" dirty="0"/>
                  <a:t>Primary</a:t>
                </a:r>
              </a:p>
            </p:txBody>
          </p:sp>
        </p:grpSp>
        <p:sp>
          <p:nvSpPr>
            <p:cNvPr id="10" name="Straight Connector 5"/>
            <p:cNvSpPr/>
            <p:nvPr/>
          </p:nvSpPr>
          <p:spPr>
            <a:xfrm>
              <a:off x="2144072" y="2281782"/>
              <a:ext cx="889504" cy="529485"/>
            </a:xfrm>
            <a:custGeom>
              <a:avLst/>
              <a:gdLst/>
              <a:ahLst/>
              <a:cxnLst/>
              <a:rect l="0" t="0" r="0" b="0"/>
              <a:pathLst>
                <a:path>
                  <a:moveTo>
                    <a:pt x="0" y="0"/>
                  </a:moveTo>
                  <a:lnTo>
                    <a:pt x="0" y="529485"/>
                  </a:lnTo>
                  <a:lnTo>
                    <a:pt x="889504" y="52948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1" name="Group 10"/>
            <p:cNvGrpSpPr/>
            <p:nvPr/>
          </p:nvGrpSpPr>
          <p:grpSpPr>
            <a:xfrm>
              <a:off x="3033577" y="2458277"/>
              <a:ext cx="1538423" cy="705980"/>
              <a:chOff x="1894793" y="1111077"/>
              <a:chExt cx="1538423" cy="705980"/>
            </a:xfrm>
          </p:grpSpPr>
          <p:sp>
            <p:nvSpPr>
              <p:cNvPr id="26" name="Rounded Rectangle 25"/>
              <p:cNvSpPr/>
              <p:nvPr/>
            </p:nvSpPr>
            <p:spPr>
              <a:xfrm>
                <a:off x="1894793" y="1111077"/>
                <a:ext cx="1538423" cy="70598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Rounded Rectangle 7"/>
              <p:cNvSpPr/>
              <p:nvPr/>
            </p:nvSpPr>
            <p:spPr>
              <a:xfrm>
                <a:off x="1915470" y="1131754"/>
                <a:ext cx="1517746" cy="6646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AU" sz="1500" kern="1200" dirty="0"/>
                  <a:t>CINAHL</a:t>
                </a:r>
              </a:p>
            </p:txBody>
          </p:sp>
        </p:grpSp>
        <p:sp>
          <p:nvSpPr>
            <p:cNvPr id="12" name="Straight Connector 8"/>
            <p:cNvSpPr/>
            <p:nvPr/>
          </p:nvSpPr>
          <p:spPr>
            <a:xfrm>
              <a:off x="2144072" y="2281782"/>
              <a:ext cx="889504" cy="1411961"/>
            </a:xfrm>
            <a:custGeom>
              <a:avLst/>
              <a:gdLst/>
              <a:ahLst/>
              <a:cxnLst/>
              <a:rect l="0" t="0" r="0" b="0"/>
              <a:pathLst>
                <a:path>
                  <a:moveTo>
                    <a:pt x="0" y="0"/>
                  </a:moveTo>
                  <a:lnTo>
                    <a:pt x="0" y="1411961"/>
                  </a:lnTo>
                  <a:lnTo>
                    <a:pt x="889504" y="1411961"/>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5" name="Group 14"/>
            <p:cNvGrpSpPr/>
            <p:nvPr/>
          </p:nvGrpSpPr>
          <p:grpSpPr>
            <a:xfrm>
              <a:off x="3033577" y="3340753"/>
              <a:ext cx="1538423" cy="705980"/>
              <a:chOff x="1894793" y="1993553"/>
              <a:chExt cx="1538423" cy="705980"/>
            </a:xfrm>
          </p:grpSpPr>
          <p:sp>
            <p:nvSpPr>
              <p:cNvPr id="24" name="Rounded Rectangle 23"/>
              <p:cNvSpPr/>
              <p:nvPr/>
            </p:nvSpPr>
            <p:spPr>
              <a:xfrm>
                <a:off x="1894793" y="1993553"/>
                <a:ext cx="1538423" cy="70598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 name="Rounded Rectangle 10"/>
              <p:cNvSpPr/>
              <p:nvPr/>
            </p:nvSpPr>
            <p:spPr>
              <a:xfrm>
                <a:off x="1915470" y="2014230"/>
                <a:ext cx="1517746" cy="6646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AU" sz="1500" kern="1200" dirty="0"/>
                  <a:t>MEDLINE</a:t>
                </a:r>
              </a:p>
            </p:txBody>
          </p:sp>
        </p:grpSp>
        <p:sp>
          <p:nvSpPr>
            <p:cNvPr id="16" name="Straight Connector 11"/>
            <p:cNvSpPr/>
            <p:nvPr/>
          </p:nvSpPr>
          <p:spPr>
            <a:xfrm>
              <a:off x="2144072" y="2281782"/>
              <a:ext cx="889504" cy="2294437"/>
            </a:xfrm>
            <a:custGeom>
              <a:avLst/>
              <a:gdLst/>
              <a:ahLst/>
              <a:cxnLst/>
              <a:rect l="0" t="0" r="0" b="0"/>
              <a:pathLst>
                <a:path>
                  <a:moveTo>
                    <a:pt x="0" y="0"/>
                  </a:moveTo>
                  <a:lnTo>
                    <a:pt x="0" y="2294437"/>
                  </a:lnTo>
                  <a:lnTo>
                    <a:pt x="889504" y="229443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7" name="Group 16"/>
            <p:cNvGrpSpPr/>
            <p:nvPr/>
          </p:nvGrpSpPr>
          <p:grpSpPr>
            <a:xfrm>
              <a:off x="3033577" y="4223229"/>
              <a:ext cx="1538423" cy="705980"/>
              <a:chOff x="1894793" y="2876029"/>
              <a:chExt cx="1538423" cy="705980"/>
            </a:xfrm>
          </p:grpSpPr>
          <p:sp>
            <p:nvSpPr>
              <p:cNvPr id="22" name="Rounded Rectangle 21"/>
              <p:cNvSpPr/>
              <p:nvPr/>
            </p:nvSpPr>
            <p:spPr>
              <a:xfrm>
                <a:off x="1894793" y="2876029"/>
                <a:ext cx="1538423" cy="70598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Rounded Rectangle 13"/>
              <p:cNvSpPr/>
              <p:nvPr/>
            </p:nvSpPr>
            <p:spPr>
              <a:xfrm>
                <a:off x="1915470" y="2896706"/>
                <a:ext cx="1517746" cy="6646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AU" sz="1500" kern="1200" dirty="0"/>
                  <a:t>AMED</a:t>
                </a:r>
              </a:p>
            </p:txBody>
          </p:sp>
        </p:grpSp>
        <p:sp>
          <p:nvSpPr>
            <p:cNvPr id="18" name="Straight Connector 14"/>
            <p:cNvSpPr/>
            <p:nvPr/>
          </p:nvSpPr>
          <p:spPr>
            <a:xfrm>
              <a:off x="2144072" y="2281782"/>
              <a:ext cx="889504" cy="3176913"/>
            </a:xfrm>
            <a:custGeom>
              <a:avLst/>
              <a:gdLst/>
              <a:ahLst/>
              <a:cxnLst/>
              <a:rect l="0" t="0" r="0" b="0"/>
              <a:pathLst>
                <a:path>
                  <a:moveTo>
                    <a:pt x="0" y="0"/>
                  </a:moveTo>
                  <a:lnTo>
                    <a:pt x="0" y="3176913"/>
                  </a:lnTo>
                  <a:lnTo>
                    <a:pt x="889504" y="317691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9" name="Group 18"/>
            <p:cNvGrpSpPr/>
            <p:nvPr/>
          </p:nvGrpSpPr>
          <p:grpSpPr>
            <a:xfrm>
              <a:off x="3033577" y="5105705"/>
              <a:ext cx="1538423" cy="705980"/>
              <a:chOff x="1894793" y="3758505"/>
              <a:chExt cx="1538423" cy="705980"/>
            </a:xfrm>
          </p:grpSpPr>
          <p:sp>
            <p:nvSpPr>
              <p:cNvPr id="20" name="Rounded Rectangle 19"/>
              <p:cNvSpPr/>
              <p:nvPr/>
            </p:nvSpPr>
            <p:spPr>
              <a:xfrm>
                <a:off x="1894793" y="3758505"/>
                <a:ext cx="1538423" cy="70598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lgn="ctr"/>
                <a:r>
                  <a:rPr lang="en-AU" dirty="0"/>
                  <a:t> </a:t>
                </a:r>
              </a:p>
            </p:txBody>
          </p:sp>
          <p:sp>
            <p:nvSpPr>
              <p:cNvPr id="21" name="Rounded Rectangle 16"/>
              <p:cNvSpPr/>
              <p:nvPr/>
            </p:nvSpPr>
            <p:spPr>
              <a:xfrm>
                <a:off x="1915470" y="3779182"/>
                <a:ext cx="1517746" cy="6646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AU" sz="1500" kern="1200" dirty="0"/>
                  <a:t>SPORT Discus</a:t>
                </a:r>
              </a:p>
            </p:txBody>
          </p:sp>
        </p:grpSp>
      </p:grpSp>
    </p:spTree>
    <p:extLst>
      <p:ext uri="{BB962C8B-B14F-4D97-AF65-F5344CB8AC3E}">
        <p14:creationId xmlns:p14="http://schemas.microsoft.com/office/powerpoint/2010/main" val="180426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normAutofit fontScale="90000"/>
          </a:bodyPr>
          <a:lstStyle/>
          <a:p>
            <a:br>
              <a:rPr lang="en-AU" dirty="0"/>
            </a:br>
            <a:endParaRPr lang="en-AU" dirty="0"/>
          </a:p>
        </p:txBody>
      </p:sp>
      <p:sp>
        <p:nvSpPr>
          <p:cNvPr id="3" name="Content Placeholder 2"/>
          <p:cNvSpPr>
            <a:spLocks noGrp="1"/>
          </p:cNvSpPr>
          <p:nvPr>
            <p:ph idx="1"/>
          </p:nvPr>
        </p:nvSpPr>
        <p:spPr>
          <a:xfrm>
            <a:off x="1677381" y="1062286"/>
            <a:ext cx="7293496" cy="4525963"/>
          </a:xfrm>
        </p:spPr>
        <p:txBody>
          <a:bodyPr/>
          <a:lstStyle/>
          <a:p>
            <a:pPr marL="0" indent="0">
              <a:lnSpc>
                <a:spcPct val="150000"/>
              </a:lnSpc>
              <a:buNone/>
            </a:pPr>
            <a:r>
              <a:rPr lang="en-AU" dirty="0"/>
              <a:t>Search Strategy</a:t>
            </a:r>
          </a:p>
          <a:p>
            <a:pPr lvl="1">
              <a:lnSpc>
                <a:spcPct val="150000"/>
              </a:lnSpc>
            </a:pPr>
            <a:r>
              <a:rPr lang="en-AU" dirty="0"/>
              <a:t>Create a search statement (use keywords)</a:t>
            </a:r>
          </a:p>
          <a:p>
            <a:pPr lvl="1">
              <a:lnSpc>
                <a:spcPct val="150000"/>
              </a:lnSpc>
            </a:pPr>
            <a:r>
              <a:rPr lang="en-AU" dirty="0"/>
              <a:t>Use bibliographic databases appropriate to your topic</a:t>
            </a:r>
          </a:p>
          <a:p>
            <a:pPr lvl="1">
              <a:lnSpc>
                <a:spcPct val="150000"/>
              </a:lnSpc>
            </a:pPr>
            <a:r>
              <a:rPr lang="en-AU" dirty="0"/>
              <a:t>Use Boolean Search</a:t>
            </a:r>
          </a:p>
          <a:p>
            <a:pPr lvl="1">
              <a:lnSpc>
                <a:spcPct val="150000"/>
              </a:lnSpc>
            </a:pPr>
            <a:r>
              <a:rPr lang="en-AU" dirty="0"/>
              <a:t>Utilize database features</a:t>
            </a:r>
          </a:p>
          <a:p>
            <a:pPr lvl="1">
              <a:lnSpc>
                <a:spcPct val="150000"/>
              </a:lnSpc>
            </a:pPr>
            <a:endParaRPr lang="en-AU" dirty="0"/>
          </a:p>
          <a:p>
            <a:pPr marL="0" indent="0">
              <a:lnSpc>
                <a:spcPct val="150000"/>
              </a:lnSpc>
              <a:buNone/>
            </a:pPr>
            <a:endParaRPr lang="en-AU" dirty="0"/>
          </a:p>
        </p:txBody>
      </p:sp>
      <p:sp>
        <p:nvSpPr>
          <p:cNvPr id="5" name="Title 1"/>
          <p:cNvSpPr txBox="1">
            <a:spLocks/>
          </p:cNvSpPr>
          <p:nvPr/>
        </p:nvSpPr>
        <p:spPr>
          <a:xfrm>
            <a:off x="1611763" y="-90264"/>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Searching Articles</a:t>
            </a:r>
          </a:p>
        </p:txBody>
      </p:sp>
    </p:spTree>
    <p:extLst>
      <p:ext uri="{BB962C8B-B14F-4D97-AF65-F5344CB8AC3E}">
        <p14:creationId xmlns:p14="http://schemas.microsoft.com/office/powerpoint/2010/main" val="1268330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3967" y="836712"/>
            <a:ext cx="7067128" cy="6005264"/>
          </a:xfrm>
        </p:spPr>
        <p:txBody>
          <a:bodyPr>
            <a:noAutofit/>
          </a:bodyPr>
          <a:lstStyle/>
          <a:p>
            <a:pPr>
              <a:lnSpc>
                <a:spcPct val="160000"/>
              </a:lnSpc>
            </a:pPr>
            <a:r>
              <a:rPr lang="en-AU" sz="2800" dirty="0"/>
              <a:t>search for variant forms of a word as a single search concept, rather than identifying and entering variant words of the keyword as individual concepts.</a:t>
            </a:r>
          </a:p>
          <a:p>
            <a:pPr>
              <a:lnSpc>
                <a:spcPct val="160000"/>
              </a:lnSpc>
            </a:pPr>
            <a:r>
              <a:rPr lang="en-AU" sz="2800" dirty="0"/>
              <a:t>keyword searches can be searched simply by adding or replacing characters at the ends, beginning, or middle of the word.</a:t>
            </a:r>
          </a:p>
          <a:p>
            <a:pPr>
              <a:lnSpc>
                <a:spcPct val="160000"/>
              </a:lnSpc>
            </a:pPr>
            <a:endParaRPr lang="en-AU" sz="2800" dirty="0"/>
          </a:p>
        </p:txBody>
      </p:sp>
      <p:sp>
        <p:nvSpPr>
          <p:cNvPr id="4" name="Title 1"/>
          <p:cNvSpPr txBox="1">
            <a:spLocks/>
          </p:cNvSpPr>
          <p:nvPr/>
        </p:nvSpPr>
        <p:spPr>
          <a:xfrm>
            <a:off x="1611763" y="-99392"/>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Truncation &amp; Wildcards</a:t>
            </a:r>
          </a:p>
        </p:txBody>
      </p:sp>
    </p:spTree>
    <p:extLst>
      <p:ext uri="{BB962C8B-B14F-4D97-AF65-F5344CB8AC3E}">
        <p14:creationId xmlns:p14="http://schemas.microsoft.com/office/powerpoint/2010/main" val="1712078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AU" dirty="0"/>
            </a:br>
            <a:endParaRPr lang="en-AU" dirty="0"/>
          </a:p>
        </p:txBody>
      </p:sp>
      <p:sp>
        <p:nvSpPr>
          <p:cNvPr id="3" name="Content Placeholder 2"/>
          <p:cNvSpPr>
            <a:spLocks noGrp="1"/>
          </p:cNvSpPr>
          <p:nvPr>
            <p:ph idx="1"/>
          </p:nvPr>
        </p:nvSpPr>
        <p:spPr>
          <a:xfrm>
            <a:off x="1611763" y="505272"/>
            <a:ext cx="7139136" cy="4525963"/>
          </a:xfrm>
        </p:spPr>
        <p:txBody>
          <a:bodyPr/>
          <a:lstStyle/>
          <a:p>
            <a:pPr marL="0" indent="0">
              <a:lnSpc>
                <a:spcPct val="150000"/>
              </a:lnSpc>
              <a:buNone/>
            </a:pPr>
            <a:r>
              <a:rPr lang="en-AU" dirty="0"/>
              <a:t>Truncation</a:t>
            </a:r>
          </a:p>
          <a:p>
            <a:pPr marL="0" indent="0">
              <a:lnSpc>
                <a:spcPct val="150000"/>
              </a:lnSpc>
              <a:buNone/>
            </a:pPr>
            <a:r>
              <a:rPr lang="en-AU" dirty="0"/>
              <a:t>Symbols to substitute for different word endings</a:t>
            </a:r>
          </a:p>
          <a:p>
            <a:pPr>
              <a:lnSpc>
                <a:spcPct val="150000"/>
              </a:lnSpc>
            </a:pPr>
            <a:r>
              <a:rPr lang="en-AU" dirty="0"/>
              <a:t>CINAHL, MEDLINE and Cochrane Library use asterisk</a:t>
            </a:r>
          </a:p>
          <a:p>
            <a:pPr>
              <a:lnSpc>
                <a:spcPct val="150000"/>
              </a:lnSpc>
            </a:pPr>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3754554503"/>
              </p:ext>
            </p:extLst>
          </p:nvPr>
        </p:nvGraphicFramePr>
        <p:xfrm>
          <a:off x="3491880" y="4624536"/>
          <a:ext cx="4064000" cy="18288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tblGrid>
              <a:tr h="437768">
                <a:tc>
                  <a:txBody>
                    <a:bodyPr/>
                    <a:lstStyle/>
                    <a:p>
                      <a:r>
                        <a:rPr lang="en-AU" sz="2400" dirty="0" err="1"/>
                        <a:t>Nurs</a:t>
                      </a:r>
                      <a:r>
                        <a:rPr lang="en-AU" sz="2400" dirty="0"/>
                        <a:t>*</a:t>
                      </a:r>
                    </a:p>
                  </a:txBody>
                  <a:tcPr/>
                </a:tc>
                <a:tc>
                  <a:txBody>
                    <a:bodyPr/>
                    <a:lstStyle/>
                    <a:p>
                      <a:r>
                        <a:rPr lang="en-AU" sz="2400" dirty="0" err="1"/>
                        <a:t>Diabet</a:t>
                      </a:r>
                      <a:r>
                        <a:rPr lang="en-AU" sz="2400" dirty="0"/>
                        <a:t>*</a:t>
                      </a:r>
                    </a:p>
                  </a:txBody>
                  <a:tcPr/>
                </a:tc>
                <a:extLst>
                  <a:ext uri="{0D108BD9-81ED-4DB2-BD59-A6C34878D82A}">
                    <a16:rowId xmlns:a16="http://schemas.microsoft.com/office/drawing/2014/main" val="10000"/>
                  </a:ext>
                </a:extLst>
              </a:tr>
              <a:tr h="370840">
                <a:tc>
                  <a:txBody>
                    <a:bodyPr/>
                    <a:lstStyle/>
                    <a:p>
                      <a:r>
                        <a:rPr lang="en-AU" sz="2400" dirty="0"/>
                        <a:t>nurses</a:t>
                      </a:r>
                    </a:p>
                  </a:txBody>
                  <a:tcPr/>
                </a:tc>
                <a:tc>
                  <a:txBody>
                    <a:bodyPr/>
                    <a:lstStyle/>
                    <a:p>
                      <a:r>
                        <a:rPr lang="en-AU" sz="2400" dirty="0"/>
                        <a:t>diabetic</a:t>
                      </a:r>
                    </a:p>
                  </a:txBody>
                  <a:tcPr/>
                </a:tc>
                <a:extLst>
                  <a:ext uri="{0D108BD9-81ED-4DB2-BD59-A6C34878D82A}">
                    <a16:rowId xmlns:a16="http://schemas.microsoft.com/office/drawing/2014/main" val="10001"/>
                  </a:ext>
                </a:extLst>
              </a:tr>
              <a:tr h="370840">
                <a:tc>
                  <a:txBody>
                    <a:bodyPr/>
                    <a:lstStyle/>
                    <a:p>
                      <a:r>
                        <a:rPr lang="en-AU" sz="2400" dirty="0"/>
                        <a:t>nursing</a:t>
                      </a:r>
                    </a:p>
                  </a:txBody>
                  <a:tcPr/>
                </a:tc>
                <a:tc>
                  <a:txBody>
                    <a:bodyPr/>
                    <a:lstStyle/>
                    <a:p>
                      <a:r>
                        <a:rPr lang="en-AU" sz="2400" dirty="0"/>
                        <a:t>diabetics</a:t>
                      </a:r>
                    </a:p>
                  </a:txBody>
                  <a:tcPr/>
                </a:tc>
                <a:extLst>
                  <a:ext uri="{0D108BD9-81ED-4DB2-BD59-A6C34878D82A}">
                    <a16:rowId xmlns:a16="http://schemas.microsoft.com/office/drawing/2014/main" val="10002"/>
                  </a:ext>
                </a:extLst>
              </a:tr>
              <a:tr h="370840">
                <a:tc>
                  <a:txBody>
                    <a:bodyPr/>
                    <a:lstStyle/>
                    <a:p>
                      <a:r>
                        <a:rPr lang="en-AU" sz="2400" dirty="0"/>
                        <a:t>Nurse</a:t>
                      </a:r>
                    </a:p>
                  </a:txBody>
                  <a:tcPr/>
                </a:tc>
                <a:tc>
                  <a:txBody>
                    <a:bodyPr/>
                    <a:lstStyle/>
                    <a:p>
                      <a:r>
                        <a:rPr lang="en-AU" sz="2400" dirty="0" err="1"/>
                        <a:t>Diabeties</a:t>
                      </a:r>
                      <a:endParaRPr lang="en-AU" sz="2400" dirty="0"/>
                    </a:p>
                  </a:txBody>
                  <a:tcPr/>
                </a:tc>
                <a:extLst>
                  <a:ext uri="{0D108BD9-81ED-4DB2-BD59-A6C34878D82A}">
                    <a16:rowId xmlns:a16="http://schemas.microsoft.com/office/drawing/2014/main" val="10003"/>
                  </a:ext>
                </a:extLst>
              </a:tr>
            </a:tbl>
          </a:graphicData>
        </a:graphic>
      </p:graphicFrame>
      <p:sp>
        <p:nvSpPr>
          <p:cNvPr id="5" name="Title 1"/>
          <p:cNvSpPr txBox="1">
            <a:spLocks/>
          </p:cNvSpPr>
          <p:nvPr/>
        </p:nvSpPr>
        <p:spPr>
          <a:xfrm>
            <a:off x="1611763" y="-90264"/>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Truncation symbols</a:t>
            </a:r>
          </a:p>
        </p:txBody>
      </p:sp>
    </p:spTree>
    <p:extLst>
      <p:ext uri="{BB962C8B-B14F-4D97-AF65-F5344CB8AC3E}">
        <p14:creationId xmlns:p14="http://schemas.microsoft.com/office/powerpoint/2010/main" val="2370277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1600200"/>
            <a:ext cx="7056784" cy="5645224"/>
          </a:xfrm>
        </p:spPr>
        <p:txBody>
          <a:bodyPr>
            <a:normAutofit/>
          </a:bodyPr>
          <a:lstStyle/>
          <a:p>
            <a:pPr>
              <a:lnSpc>
                <a:spcPct val="150000"/>
              </a:lnSpc>
            </a:pPr>
            <a:r>
              <a:rPr lang="en-AU" sz="2800" dirty="0"/>
              <a:t>Symbols used to substitute for a letter within a word</a:t>
            </a:r>
          </a:p>
          <a:p>
            <a:pPr>
              <a:lnSpc>
                <a:spcPct val="150000"/>
              </a:lnSpc>
            </a:pPr>
            <a:r>
              <a:rPr lang="en-AU" sz="2800" dirty="0"/>
              <a:t>CINAHL uses ? For one or more than letter- </a:t>
            </a:r>
            <a:r>
              <a:rPr lang="en-AU" sz="2800" dirty="0" err="1"/>
              <a:t>tumo?r</a:t>
            </a:r>
            <a:r>
              <a:rPr lang="en-AU" sz="2800" dirty="0"/>
              <a:t>* retrieves </a:t>
            </a:r>
            <a:r>
              <a:rPr lang="en-AU" sz="2800" dirty="0" err="1"/>
              <a:t>tumor</a:t>
            </a:r>
            <a:r>
              <a:rPr lang="en-AU" sz="2800" dirty="0"/>
              <a:t> or tumour</a:t>
            </a:r>
          </a:p>
          <a:p>
            <a:pPr>
              <a:lnSpc>
                <a:spcPct val="150000"/>
              </a:lnSpc>
            </a:pPr>
            <a:r>
              <a:rPr lang="en-AU" sz="2800" dirty="0"/>
              <a:t>MEDLINE uses #</a:t>
            </a:r>
          </a:p>
          <a:p>
            <a:pPr>
              <a:lnSpc>
                <a:spcPct val="150000"/>
              </a:lnSpc>
            </a:pPr>
            <a:r>
              <a:rPr lang="en-AU" sz="2800" dirty="0"/>
              <a:t>Cochrane Library uses *</a:t>
            </a:r>
          </a:p>
          <a:p>
            <a:pPr>
              <a:lnSpc>
                <a:spcPct val="150000"/>
              </a:lnSpc>
            </a:pPr>
            <a:endParaRPr lang="en-AU" sz="2800" dirty="0"/>
          </a:p>
          <a:p>
            <a:pPr marL="0" indent="0">
              <a:lnSpc>
                <a:spcPct val="150000"/>
              </a:lnSpc>
              <a:buNone/>
            </a:pPr>
            <a:endParaRPr lang="en-AU" sz="2800" dirty="0"/>
          </a:p>
        </p:txBody>
      </p:sp>
      <p:sp>
        <p:nvSpPr>
          <p:cNvPr id="4" name="Title 1"/>
          <p:cNvSpPr txBox="1">
            <a:spLocks/>
          </p:cNvSpPr>
          <p:nvPr/>
        </p:nvSpPr>
        <p:spPr>
          <a:xfrm>
            <a:off x="1611763" y="-90264"/>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Wildcards</a:t>
            </a:r>
          </a:p>
        </p:txBody>
      </p:sp>
      <p:sp>
        <p:nvSpPr>
          <p:cNvPr id="5" name="Title 4"/>
          <p:cNvSpPr>
            <a:spLocks noGrp="1"/>
          </p:cNvSpPr>
          <p:nvPr>
            <p:ph type="title"/>
          </p:nvPr>
        </p:nvSpPr>
        <p:spPr/>
        <p:txBody>
          <a:bodyPr/>
          <a:lstStyle/>
          <a:p>
            <a:endParaRPr lang="en-AU" dirty="0"/>
          </a:p>
        </p:txBody>
      </p:sp>
    </p:spTree>
    <p:extLst>
      <p:ext uri="{BB962C8B-B14F-4D97-AF65-F5344CB8AC3E}">
        <p14:creationId xmlns:p14="http://schemas.microsoft.com/office/powerpoint/2010/main" val="3574091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1143000"/>
          </a:xfrm>
        </p:spPr>
        <p:txBody>
          <a:bodyPr>
            <a:normAutofit/>
          </a:bodyPr>
          <a:lstStyle/>
          <a:p>
            <a:pPr lvl="0"/>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6130" r="1591" b="5938"/>
          <a:stretch/>
        </p:blipFill>
        <p:spPr>
          <a:xfrm>
            <a:off x="0" y="-99392"/>
            <a:ext cx="9144000" cy="6957392"/>
          </a:xfrm>
        </p:spPr>
      </p:pic>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04993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867" b="6250"/>
          <a:stretch/>
        </p:blipFill>
        <p:spPr bwMode="auto">
          <a:xfrm>
            <a:off x="-36512" y="0"/>
            <a:ext cx="9180512"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236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620688"/>
            <a:ext cx="7058247" cy="796950"/>
          </a:xfrm>
        </p:spPr>
        <p:txBody>
          <a:bodyPr>
            <a:normAutofit fontScale="90000"/>
          </a:bodyPr>
          <a:lstStyle/>
          <a:p>
            <a:pPr marL="342900" indent="-342900" eaLnBrk="0" fontAlgn="base" hangingPunct="0">
              <a:lnSpc>
                <a:spcPct val="150000"/>
              </a:lnSpc>
              <a:spcBef>
                <a:spcPct val="20000"/>
              </a:spcBef>
              <a:spcAft>
                <a:spcPct val="0"/>
              </a:spcAft>
            </a:pPr>
            <a:br>
              <a:rPr lang="en-AU" sz="2400" kern="0" dirty="0">
                <a:solidFill>
                  <a:srgbClr val="000000"/>
                </a:solidFill>
                <a:latin typeface="Arial"/>
                <a:ea typeface="+mn-ea"/>
                <a:cs typeface="+mn-cs"/>
              </a:rPr>
            </a:br>
            <a:br>
              <a:rPr lang="en-AU" sz="2400" kern="0" dirty="0">
                <a:solidFill>
                  <a:srgbClr val="000000"/>
                </a:solidFill>
                <a:latin typeface="Arial"/>
              </a:rPr>
            </a:br>
            <a:br>
              <a:rPr lang="en-AU" sz="2400" kern="0" dirty="0">
                <a:solidFill>
                  <a:srgbClr val="000000"/>
                </a:solidFill>
                <a:latin typeface="Arial"/>
                <a:ea typeface="+mn-ea"/>
                <a:cs typeface="+mn-cs"/>
              </a:rPr>
            </a:b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222" b="6062"/>
          <a:stretch/>
        </p:blipFill>
        <p:spPr>
          <a:xfrm>
            <a:off x="0" y="0"/>
            <a:ext cx="9144000" cy="6858000"/>
          </a:xfrm>
        </p:spPr>
      </p:pic>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61073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1143000"/>
          </a:xfrm>
        </p:spPr>
        <p:txBody>
          <a:bodyPr>
            <a:normAutofit fontScale="90000"/>
          </a:bodyPr>
          <a:lstStyle/>
          <a:p>
            <a:br>
              <a:rPr lang="en-AU" sz="3600" dirty="0"/>
            </a:br>
            <a:endParaRPr lang="en-AU"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6930" r="2093" b="5532"/>
          <a:stretch/>
        </p:blipFill>
        <p:spPr>
          <a:xfrm>
            <a:off x="-1997" y="0"/>
            <a:ext cx="9145997" cy="6858000"/>
          </a:xfrm>
        </p:spPr>
      </p:pic>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41994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1143000"/>
          </a:xfrm>
        </p:spPr>
        <p:txBody>
          <a:bodyPr/>
          <a:lstStyle/>
          <a:p>
            <a:endParaRPr lang="en-AU" dirty="0"/>
          </a:p>
        </p:txBody>
      </p:sp>
      <p:sp>
        <p:nvSpPr>
          <p:cNvPr id="3" name="Content Placeholder 2"/>
          <p:cNvSpPr>
            <a:spLocks noGrp="1"/>
          </p:cNvSpPr>
          <p:nvPr>
            <p:ph idx="1"/>
          </p:nvPr>
        </p:nvSpPr>
        <p:spPr>
          <a:xfrm>
            <a:off x="1762225" y="1600200"/>
            <a:ext cx="7058247" cy="4525963"/>
          </a:xfrm>
        </p:spPr>
        <p:txBody>
          <a:bodyPr>
            <a:normAutofit/>
          </a:bodyPr>
          <a:lstStyle/>
          <a:p>
            <a:endParaRPr lang="en-AU" sz="2800" dirty="0"/>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391" t="6250" r="14372" b="3948"/>
          <a:stretch/>
        </p:blipFill>
        <p:spPr bwMode="auto">
          <a:xfrm>
            <a:off x="0" y="-99392"/>
            <a:ext cx="9144000"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7336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327" t="6250" r="14348" b="6250"/>
          <a:stretch/>
        </p:blipFill>
        <p:spPr bwMode="auto">
          <a:xfrm>
            <a:off x="0" y="-42292"/>
            <a:ext cx="9144000" cy="688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2885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300" t="7032" r="14055" b="4427"/>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074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298" t="7032" r="14055" b="6250"/>
          <a:stretch/>
        </p:blipFill>
        <p:spPr bwMode="auto">
          <a:xfrm>
            <a:off x="0" y="-16346"/>
            <a:ext cx="9144000" cy="6874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522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252" t="7032" r="18155" b="4427"/>
          <a:stretch/>
        </p:blipFill>
        <p:spPr bwMode="auto">
          <a:xfrm>
            <a:off x="-1" y="-25896"/>
            <a:ext cx="9144001" cy="6883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6808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486" t="7692" r="15822" b="4808"/>
          <a:stretch/>
        </p:blipFill>
        <p:spPr bwMode="auto">
          <a:xfrm>
            <a:off x="0" y="-29344"/>
            <a:ext cx="9144000" cy="688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6563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986" t="9635" r="24159" b="6250"/>
          <a:stretch/>
        </p:blipFill>
        <p:spPr bwMode="auto">
          <a:xfrm>
            <a:off x="-1" y="-1"/>
            <a:ext cx="9144001"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709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552" y="274638"/>
            <a:ext cx="7058247" cy="1143000"/>
          </a:xfrm>
        </p:spPr>
        <p:txBody>
          <a:bodyPr>
            <a:normAutofit/>
          </a:bodyPr>
          <a:lstStyle/>
          <a:p>
            <a:endParaRPr lang="en-AU" dirty="0"/>
          </a:p>
        </p:txBody>
      </p:sp>
      <p:sp>
        <p:nvSpPr>
          <p:cNvPr id="3" name="Content Placeholder 2"/>
          <p:cNvSpPr>
            <a:spLocks noGrp="1"/>
          </p:cNvSpPr>
          <p:nvPr>
            <p:ph idx="1"/>
          </p:nvPr>
        </p:nvSpPr>
        <p:spPr>
          <a:xfrm>
            <a:off x="1834233" y="1600200"/>
            <a:ext cx="5906119" cy="5257800"/>
          </a:xfrm>
        </p:spPr>
        <p:txBody>
          <a:bodyPr>
            <a:noAutofit/>
          </a:bodyPr>
          <a:lstStyle/>
          <a:p>
            <a:r>
              <a:rPr lang="en-US" sz="2800" dirty="0"/>
              <a:t>AND  narrows a search </a:t>
            </a:r>
          </a:p>
          <a:p>
            <a:pPr>
              <a:buNone/>
            </a:pPr>
            <a:r>
              <a:rPr lang="en-US" sz="2800" dirty="0"/>
              <a:t>	e.g. pressure ulcer and prevention</a:t>
            </a:r>
          </a:p>
          <a:p>
            <a:pPr>
              <a:buNone/>
            </a:pPr>
            <a:r>
              <a:rPr lang="en-US" sz="2800" dirty="0"/>
              <a:t>	</a:t>
            </a:r>
            <a:r>
              <a:rPr lang="en-US" sz="2800" i="1" dirty="0">
                <a:solidFill>
                  <a:srgbClr val="0070C0"/>
                </a:solidFill>
              </a:rPr>
              <a:t>Both words must be present in all retrieved records</a:t>
            </a:r>
          </a:p>
          <a:p>
            <a:r>
              <a:rPr lang="en-US" sz="2800" dirty="0"/>
              <a:t>OR  broadens a search </a:t>
            </a:r>
          </a:p>
          <a:p>
            <a:pPr>
              <a:buNone/>
            </a:pPr>
            <a:r>
              <a:rPr lang="en-US" sz="2800" dirty="0"/>
              <a:t>	</a:t>
            </a:r>
            <a:r>
              <a:rPr lang="en-US" sz="2800" dirty="0" err="1"/>
              <a:t>eg</a:t>
            </a:r>
            <a:r>
              <a:rPr lang="en-US" sz="2800" dirty="0"/>
              <a:t> </a:t>
            </a:r>
            <a:r>
              <a:rPr lang="en-US" sz="2800" i="1" dirty="0"/>
              <a:t>pressure sore OR Pressure Ulcer</a:t>
            </a:r>
          </a:p>
          <a:p>
            <a:pPr>
              <a:buNone/>
            </a:pPr>
            <a:r>
              <a:rPr lang="en-US" sz="2800" i="1" dirty="0"/>
              <a:t> OR bedsore</a:t>
            </a:r>
          </a:p>
          <a:p>
            <a:pPr>
              <a:buNone/>
            </a:pPr>
            <a:r>
              <a:rPr lang="en-US" sz="2800" i="1" dirty="0"/>
              <a:t>	</a:t>
            </a:r>
            <a:r>
              <a:rPr lang="en-US" sz="2800" i="1" dirty="0">
                <a:solidFill>
                  <a:srgbClr val="0070C0"/>
                </a:solidFill>
              </a:rPr>
              <a:t>One word or the other or both can</a:t>
            </a:r>
          </a:p>
          <a:p>
            <a:pPr>
              <a:buNone/>
            </a:pPr>
            <a:r>
              <a:rPr lang="en-US" sz="2800" i="1" dirty="0">
                <a:solidFill>
                  <a:srgbClr val="0070C0"/>
                </a:solidFill>
              </a:rPr>
              <a:t> be present – they are alternatives</a:t>
            </a:r>
          </a:p>
          <a:p>
            <a:endParaRPr lang="en-AU" sz="2800" dirty="0"/>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pic>
        <p:nvPicPr>
          <p:cNvPr id="6" name="Picture 7"/>
          <p:cNvPicPr>
            <a:picLocks noChangeAspect="1" noChangeArrowheads="1"/>
          </p:cNvPicPr>
          <p:nvPr/>
        </p:nvPicPr>
        <p:blipFill>
          <a:blip r:embed="rId3"/>
          <a:srcRect/>
          <a:stretch>
            <a:fillRect/>
          </a:stretch>
        </p:blipFill>
        <p:spPr bwMode="auto">
          <a:xfrm>
            <a:off x="7488149" y="1628800"/>
            <a:ext cx="1476339" cy="2068210"/>
          </a:xfrm>
          <a:prstGeom prst="rect">
            <a:avLst/>
          </a:prstGeom>
          <a:noFill/>
          <a:ln w="9525">
            <a:noFill/>
            <a:miter lim="800000"/>
            <a:headEnd/>
            <a:tailEnd/>
          </a:ln>
        </p:spPr>
      </p:pic>
      <p:pic>
        <p:nvPicPr>
          <p:cNvPr id="7" name="Picture 6"/>
          <p:cNvPicPr>
            <a:picLocks noChangeAspect="1" noChangeArrowheads="1"/>
          </p:cNvPicPr>
          <p:nvPr/>
        </p:nvPicPr>
        <p:blipFill>
          <a:blip r:embed="rId4"/>
          <a:srcRect/>
          <a:stretch>
            <a:fillRect/>
          </a:stretch>
        </p:blipFill>
        <p:spPr bwMode="auto">
          <a:xfrm>
            <a:off x="7553648" y="4469741"/>
            <a:ext cx="1444748" cy="1943206"/>
          </a:xfrm>
          <a:prstGeom prst="rect">
            <a:avLst/>
          </a:prstGeom>
          <a:noFill/>
          <a:ln w="9525">
            <a:noFill/>
            <a:miter lim="800000"/>
            <a:headEnd/>
            <a:tailEnd/>
          </a:ln>
        </p:spPr>
      </p:pic>
      <p:sp>
        <p:nvSpPr>
          <p:cNvPr id="8" name="Title 1"/>
          <p:cNvSpPr txBox="1">
            <a:spLocks/>
          </p:cNvSpPr>
          <p:nvPr/>
        </p:nvSpPr>
        <p:spPr>
          <a:xfrm>
            <a:off x="1611763" y="-90264"/>
            <a:ext cx="705824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Cochrane Library- Connectors</a:t>
            </a:r>
          </a:p>
        </p:txBody>
      </p:sp>
    </p:spTree>
    <p:extLst>
      <p:ext uri="{BB962C8B-B14F-4D97-AF65-F5344CB8AC3E}">
        <p14:creationId xmlns:p14="http://schemas.microsoft.com/office/powerpoint/2010/main" val="284872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2225" y="1600200"/>
            <a:ext cx="7058247" cy="4525963"/>
          </a:xfrm>
        </p:spPr>
        <p:txBody>
          <a:bodyPr>
            <a:normAutofit/>
          </a:bodyPr>
          <a:lstStyle/>
          <a:p>
            <a:r>
              <a:rPr lang="en-AU" sz="2800" dirty="0"/>
              <a:t>Use inverted commas “….“  </a:t>
            </a:r>
          </a:p>
          <a:p>
            <a:pPr>
              <a:buNone/>
            </a:pPr>
            <a:r>
              <a:rPr lang="en-AU" sz="2800" dirty="0"/>
              <a:t>	</a:t>
            </a:r>
            <a:r>
              <a:rPr lang="en-AU" sz="2800" dirty="0" err="1"/>
              <a:t>eg</a:t>
            </a:r>
            <a:r>
              <a:rPr lang="en-AU" sz="2800" dirty="0"/>
              <a:t>. “bowel cancer”</a:t>
            </a:r>
          </a:p>
          <a:p>
            <a:pPr>
              <a:buNone/>
            </a:pPr>
            <a:r>
              <a:rPr lang="en-AU" sz="2800" dirty="0"/>
              <a:t>	</a:t>
            </a:r>
          </a:p>
          <a:p>
            <a:pPr>
              <a:buNone/>
            </a:pPr>
            <a:r>
              <a:rPr lang="en-AU" sz="2800" i="1" dirty="0">
                <a:solidFill>
                  <a:srgbClr val="0070C0"/>
                </a:solidFill>
              </a:rPr>
              <a:t>This will retrieve records where the words are found in precisely the order given.</a:t>
            </a:r>
          </a:p>
          <a:p>
            <a:endParaRPr lang="en-AU" sz="2800" dirty="0"/>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
        <p:nvSpPr>
          <p:cNvPr id="5" name="Title 1"/>
          <p:cNvSpPr txBox="1">
            <a:spLocks/>
          </p:cNvSpPr>
          <p:nvPr/>
        </p:nvSpPr>
        <p:spPr>
          <a:xfrm>
            <a:off x="1659366" y="11824"/>
            <a:ext cx="7058247"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Cochrane Library- phrase searching</a:t>
            </a:r>
          </a:p>
        </p:txBody>
      </p:sp>
    </p:spTree>
    <p:extLst>
      <p:ext uri="{BB962C8B-B14F-4D97-AF65-F5344CB8AC3E}">
        <p14:creationId xmlns:p14="http://schemas.microsoft.com/office/powerpoint/2010/main" val="4177520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9672" y="1072208"/>
            <a:ext cx="7410044" cy="5785792"/>
          </a:xfrm>
        </p:spPr>
        <p:txBody>
          <a:bodyPr>
            <a:normAutofit fontScale="85000" lnSpcReduction="20000"/>
          </a:bodyPr>
          <a:lstStyle/>
          <a:p>
            <a:pPr>
              <a:lnSpc>
                <a:spcPct val="160000"/>
              </a:lnSpc>
            </a:pPr>
            <a:r>
              <a:rPr lang="en-US" dirty="0"/>
              <a:t>Use brackets ( ) to dictate the order in which terms are processed when writing your search strategy</a:t>
            </a:r>
          </a:p>
          <a:p>
            <a:pPr>
              <a:lnSpc>
                <a:spcPct val="160000"/>
              </a:lnSpc>
            </a:pPr>
            <a:r>
              <a:rPr lang="en-US" dirty="0" err="1"/>
              <a:t>Eg</a:t>
            </a:r>
            <a:r>
              <a:rPr lang="en-US" dirty="0"/>
              <a:t>: prevention and (pressure sore OR pressure ulcer)</a:t>
            </a:r>
          </a:p>
          <a:p>
            <a:pPr>
              <a:lnSpc>
                <a:spcPct val="160000"/>
              </a:lnSpc>
            </a:pPr>
            <a:r>
              <a:rPr lang="en-US" dirty="0"/>
              <a:t>Terms in bracket are processed first </a:t>
            </a:r>
          </a:p>
          <a:p>
            <a:pPr>
              <a:lnSpc>
                <a:spcPct val="160000"/>
              </a:lnSpc>
            </a:pPr>
            <a:r>
              <a:rPr lang="en-US" dirty="0"/>
              <a:t>Individual  search boxes in Cochrane advanced search act in the same way as brackets in a single search box </a:t>
            </a:r>
          </a:p>
        </p:txBody>
      </p:sp>
      <p:sp>
        <p:nvSpPr>
          <p:cNvPr id="4" name="Title 1"/>
          <p:cNvSpPr txBox="1">
            <a:spLocks/>
          </p:cNvSpPr>
          <p:nvPr/>
        </p:nvSpPr>
        <p:spPr>
          <a:xfrm>
            <a:off x="1611763" y="-99392"/>
            <a:ext cx="7058247" cy="1143000"/>
          </a:xfrm>
          <a:prstGeom prst="rect">
            <a:avLst/>
          </a:prstGeom>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AU" sz="4000" b="1" dirty="0">
              <a:solidFill>
                <a:schemeClr val="tx2">
                  <a:lumMod val="75000"/>
                </a:schemeClr>
              </a:solidFill>
            </a:endParaRPr>
          </a:p>
          <a:p>
            <a:r>
              <a:rPr lang="en-AU" sz="4000" b="1" dirty="0">
                <a:solidFill>
                  <a:schemeClr val="tx2">
                    <a:lumMod val="75000"/>
                  </a:schemeClr>
                </a:solidFill>
              </a:rPr>
              <a:t>Cochrane Library-</a:t>
            </a:r>
          </a:p>
          <a:p>
            <a:r>
              <a:rPr lang="en-AU" sz="4000" b="1" dirty="0">
                <a:solidFill>
                  <a:schemeClr val="tx2">
                    <a:lumMod val="75000"/>
                  </a:schemeClr>
                </a:solidFill>
              </a:rPr>
              <a:t>grouping terms &amp; brackets</a:t>
            </a:r>
          </a:p>
        </p:txBody>
      </p:sp>
    </p:spTree>
    <p:extLst>
      <p:ext uri="{BB962C8B-B14F-4D97-AF65-F5344CB8AC3E}">
        <p14:creationId xmlns:p14="http://schemas.microsoft.com/office/powerpoint/2010/main" val="1541893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9672" y="692696"/>
            <a:ext cx="7524328" cy="6336704"/>
          </a:xfrm>
        </p:spPr>
        <p:txBody>
          <a:bodyPr>
            <a:normAutofit/>
          </a:bodyPr>
          <a:lstStyle/>
          <a:p>
            <a:pPr lvl="0">
              <a:lnSpc>
                <a:spcPct val="170000"/>
              </a:lnSpc>
            </a:pPr>
            <a:r>
              <a:rPr lang="en-US" sz="2400" dirty="0"/>
              <a:t>Use the asterisk symbol -  *</a:t>
            </a:r>
          </a:p>
          <a:p>
            <a:pPr lvl="0">
              <a:lnSpc>
                <a:spcPct val="170000"/>
              </a:lnSpc>
            </a:pPr>
            <a:r>
              <a:rPr lang="en-US" sz="2400" dirty="0"/>
              <a:t>at the end of word searches for all terms that begin with that word stem (not needed for plurals in Cochrane Library)</a:t>
            </a:r>
          </a:p>
          <a:p>
            <a:pPr>
              <a:lnSpc>
                <a:spcPct val="170000"/>
              </a:lnSpc>
              <a:buNone/>
            </a:pPr>
            <a:r>
              <a:rPr lang="en-US" sz="2400" dirty="0" err="1">
                <a:solidFill>
                  <a:schemeClr val="tx2">
                    <a:lumMod val="75000"/>
                  </a:schemeClr>
                </a:solidFill>
              </a:rPr>
              <a:t>eg</a:t>
            </a:r>
            <a:r>
              <a:rPr lang="en-US" sz="2400" dirty="0">
                <a:solidFill>
                  <a:schemeClr val="tx2">
                    <a:lumMod val="75000"/>
                  </a:schemeClr>
                </a:solidFill>
              </a:rPr>
              <a:t>. </a:t>
            </a:r>
            <a:r>
              <a:rPr lang="en-US" sz="2400" i="1" dirty="0" err="1">
                <a:solidFill>
                  <a:schemeClr val="tx2">
                    <a:lumMod val="75000"/>
                  </a:schemeClr>
                </a:solidFill>
              </a:rPr>
              <a:t>neonat</a:t>
            </a:r>
            <a:r>
              <a:rPr lang="en-US" sz="2400" i="1" dirty="0">
                <a:solidFill>
                  <a:schemeClr val="tx2">
                    <a:lumMod val="75000"/>
                  </a:schemeClr>
                </a:solidFill>
              </a:rPr>
              <a:t>* </a:t>
            </a:r>
            <a:r>
              <a:rPr lang="en-US" sz="2400" dirty="0">
                <a:solidFill>
                  <a:schemeClr val="tx2">
                    <a:lumMod val="75000"/>
                  </a:schemeClr>
                </a:solidFill>
              </a:rPr>
              <a:t>retrieves</a:t>
            </a:r>
            <a:r>
              <a:rPr lang="en-US" sz="2400" i="1" dirty="0">
                <a:solidFill>
                  <a:schemeClr val="tx2">
                    <a:lumMod val="75000"/>
                  </a:schemeClr>
                </a:solidFill>
              </a:rPr>
              <a:t> neonate </a:t>
            </a:r>
            <a:r>
              <a:rPr lang="en-US" sz="2400" dirty="0">
                <a:solidFill>
                  <a:schemeClr val="tx2">
                    <a:lumMod val="75000"/>
                  </a:schemeClr>
                </a:solidFill>
              </a:rPr>
              <a:t>or </a:t>
            </a:r>
            <a:r>
              <a:rPr lang="en-US" sz="2400" i="1" dirty="0">
                <a:solidFill>
                  <a:schemeClr val="tx2">
                    <a:lumMod val="75000"/>
                  </a:schemeClr>
                </a:solidFill>
              </a:rPr>
              <a:t>neonates </a:t>
            </a:r>
            <a:r>
              <a:rPr lang="en-US" sz="2400" dirty="0">
                <a:solidFill>
                  <a:schemeClr val="tx2">
                    <a:lumMod val="75000"/>
                  </a:schemeClr>
                </a:solidFill>
              </a:rPr>
              <a:t>or</a:t>
            </a:r>
            <a:r>
              <a:rPr lang="en-US" sz="2400" i="1" dirty="0">
                <a:solidFill>
                  <a:schemeClr val="tx2">
                    <a:lumMod val="75000"/>
                  </a:schemeClr>
                </a:solidFill>
              </a:rPr>
              <a:t> neonatal</a:t>
            </a:r>
          </a:p>
          <a:p>
            <a:pPr lvl="0">
              <a:lnSpc>
                <a:spcPct val="170000"/>
              </a:lnSpc>
            </a:pPr>
            <a:r>
              <a:rPr lang="en-US" sz="2400" dirty="0"/>
              <a:t>also works as a wildcard before a word</a:t>
            </a:r>
          </a:p>
          <a:p>
            <a:pPr>
              <a:lnSpc>
                <a:spcPct val="170000"/>
              </a:lnSpc>
              <a:buNone/>
            </a:pPr>
            <a:r>
              <a:rPr lang="en-US" sz="2400" dirty="0" err="1">
                <a:solidFill>
                  <a:schemeClr val="tx2">
                    <a:lumMod val="75000"/>
                  </a:schemeClr>
                </a:solidFill>
              </a:rPr>
              <a:t>eg</a:t>
            </a:r>
            <a:r>
              <a:rPr lang="en-US" sz="2400" dirty="0">
                <a:solidFill>
                  <a:schemeClr val="tx2">
                    <a:lumMod val="75000"/>
                  </a:schemeClr>
                </a:solidFill>
              </a:rPr>
              <a:t>. *</a:t>
            </a:r>
            <a:r>
              <a:rPr lang="en-US" sz="2400" i="1" dirty="0">
                <a:solidFill>
                  <a:schemeClr val="tx2">
                    <a:lumMod val="75000"/>
                  </a:schemeClr>
                </a:solidFill>
              </a:rPr>
              <a:t>natal </a:t>
            </a:r>
            <a:r>
              <a:rPr lang="en-US" sz="2400" dirty="0">
                <a:solidFill>
                  <a:schemeClr val="tx2">
                    <a:lumMod val="75000"/>
                  </a:schemeClr>
                </a:solidFill>
              </a:rPr>
              <a:t>retrieves</a:t>
            </a:r>
            <a:r>
              <a:rPr lang="en-US" sz="2400" i="1" dirty="0">
                <a:solidFill>
                  <a:schemeClr val="tx2">
                    <a:lumMod val="75000"/>
                  </a:schemeClr>
                </a:solidFill>
              </a:rPr>
              <a:t> </a:t>
            </a:r>
            <a:r>
              <a:rPr lang="en-US" sz="2400" i="1" dirty="0" err="1">
                <a:solidFill>
                  <a:schemeClr val="tx2">
                    <a:lumMod val="75000"/>
                  </a:schemeClr>
                </a:solidFill>
              </a:rPr>
              <a:t>perinatal</a:t>
            </a:r>
            <a:r>
              <a:rPr lang="en-US" sz="2400" i="1" dirty="0">
                <a:solidFill>
                  <a:schemeClr val="tx2">
                    <a:lumMod val="75000"/>
                  </a:schemeClr>
                </a:solidFill>
              </a:rPr>
              <a:t> </a:t>
            </a:r>
            <a:r>
              <a:rPr lang="en-US" sz="2400" dirty="0">
                <a:solidFill>
                  <a:schemeClr val="tx2">
                    <a:lumMod val="75000"/>
                  </a:schemeClr>
                </a:solidFill>
              </a:rPr>
              <a:t>or </a:t>
            </a:r>
            <a:r>
              <a:rPr lang="en-US" sz="2400" i="1" dirty="0">
                <a:solidFill>
                  <a:schemeClr val="tx2">
                    <a:lumMod val="75000"/>
                  </a:schemeClr>
                </a:solidFill>
              </a:rPr>
              <a:t>neonatal </a:t>
            </a:r>
            <a:r>
              <a:rPr lang="en-US" sz="2400" dirty="0">
                <a:solidFill>
                  <a:schemeClr val="tx2">
                    <a:lumMod val="75000"/>
                  </a:schemeClr>
                </a:solidFill>
              </a:rPr>
              <a:t>or</a:t>
            </a:r>
            <a:r>
              <a:rPr lang="en-US" sz="2400" i="1" dirty="0">
                <a:solidFill>
                  <a:schemeClr val="tx2">
                    <a:lumMod val="75000"/>
                  </a:schemeClr>
                </a:solidFill>
              </a:rPr>
              <a:t> postnatal</a:t>
            </a:r>
          </a:p>
          <a:p>
            <a:pPr lvl="0">
              <a:lnSpc>
                <a:spcPct val="170000"/>
              </a:lnSpc>
            </a:pPr>
            <a:r>
              <a:rPr lang="en-US" sz="2400" dirty="0"/>
              <a:t>also works as a wildcard within a word</a:t>
            </a:r>
          </a:p>
          <a:p>
            <a:pPr>
              <a:lnSpc>
                <a:spcPct val="170000"/>
              </a:lnSpc>
              <a:buNone/>
            </a:pPr>
            <a:r>
              <a:rPr lang="en-US" sz="2400" dirty="0" err="1">
                <a:solidFill>
                  <a:schemeClr val="tx2">
                    <a:lumMod val="75000"/>
                  </a:schemeClr>
                </a:solidFill>
              </a:rPr>
              <a:t>eg</a:t>
            </a:r>
            <a:r>
              <a:rPr lang="en-US" sz="2400" dirty="0">
                <a:solidFill>
                  <a:schemeClr val="tx2">
                    <a:lumMod val="75000"/>
                  </a:schemeClr>
                </a:solidFill>
              </a:rPr>
              <a:t>.  </a:t>
            </a:r>
            <a:r>
              <a:rPr lang="en-US" sz="2400" i="1" dirty="0">
                <a:solidFill>
                  <a:schemeClr val="tx2">
                    <a:lumMod val="75000"/>
                  </a:schemeClr>
                </a:solidFill>
              </a:rPr>
              <a:t>p*</a:t>
            </a:r>
            <a:r>
              <a:rPr lang="en-US" sz="2400" i="1" dirty="0" err="1">
                <a:solidFill>
                  <a:schemeClr val="tx2">
                    <a:lumMod val="75000"/>
                  </a:schemeClr>
                </a:solidFill>
              </a:rPr>
              <a:t>ediatric</a:t>
            </a:r>
            <a:r>
              <a:rPr lang="en-US" sz="2400" dirty="0">
                <a:solidFill>
                  <a:schemeClr val="tx2">
                    <a:lumMod val="75000"/>
                  </a:schemeClr>
                </a:solidFill>
              </a:rPr>
              <a:t> retrieves </a:t>
            </a:r>
            <a:r>
              <a:rPr lang="en-US" sz="2400" i="1" dirty="0" err="1">
                <a:solidFill>
                  <a:schemeClr val="tx2">
                    <a:lumMod val="75000"/>
                  </a:schemeClr>
                </a:solidFill>
              </a:rPr>
              <a:t>paediatric</a:t>
            </a:r>
            <a:r>
              <a:rPr lang="en-US" sz="2400" dirty="0">
                <a:solidFill>
                  <a:schemeClr val="tx2">
                    <a:lumMod val="75000"/>
                  </a:schemeClr>
                </a:solidFill>
              </a:rPr>
              <a:t> or </a:t>
            </a:r>
            <a:r>
              <a:rPr lang="en-US" sz="2400" i="1" dirty="0">
                <a:solidFill>
                  <a:schemeClr val="tx2">
                    <a:lumMod val="75000"/>
                  </a:schemeClr>
                </a:solidFill>
              </a:rPr>
              <a:t>pediatric </a:t>
            </a:r>
            <a:endParaRPr lang="en-US" sz="2400" dirty="0">
              <a:solidFill>
                <a:schemeClr val="tx2">
                  <a:lumMod val="75000"/>
                </a:schemeClr>
              </a:solidFill>
            </a:endParaRPr>
          </a:p>
          <a:p>
            <a:pPr>
              <a:lnSpc>
                <a:spcPct val="170000"/>
              </a:lnSpc>
            </a:pPr>
            <a:endParaRPr lang="en-US" sz="2400" dirty="0"/>
          </a:p>
          <a:p>
            <a:pPr>
              <a:lnSpc>
                <a:spcPct val="170000"/>
              </a:lnSpc>
            </a:pPr>
            <a:endParaRPr lang="en-US" sz="1400" dirty="0"/>
          </a:p>
        </p:txBody>
      </p:sp>
      <p:sp>
        <p:nvSpPr>
          <p:cNvPr id="4" name="Title 1"/>
          <p:cNvSpPr txBox="1">
            <a:spLocks/>
          </p:cNvSpPr>
          <p:nvPr/>
        </p:nvSpPr>
        <p:spPr>
          <a:xfrm>
            <a:off x="1611763" y="-90264"/>
            <a:ext cx="7058247"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Cochrane Library - word stemming</a:t>
            </a:r>
          </a:p>
        </p:txBody>
      </p:sp>
    </p:spTree>
    <p:extLst>
      <p:ext uri="{BB962C8B-B14F-4D97-AF65-F5344CB8AC3E}">
        <p14:creationId xmlns:p14="http://schemas.microsoft.com/office/powerpoint/2010/main" val="3086563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274638"/>
            <a:ext cx="7115196" cy="1143000"/>
          </a:xfrm>
        </p:spPr>
        <p:txBody>
          <a:bodyPr>
            <a:normAutofit fontScale="90000"/>
          </a:bodyPr>
          <a:lstStyle/>
          <a:p>
            <a:br>
              <a:rPr lang="en-US" dirty="0"/>
            </a:br>
            <a:endParaRPr lang="en-US" dirty="0"/>
          </a:p>
        </p:txBody>
      </p:sp>
      <p:sp>
        <p:nvSpPr>
          <p:cNvPr id="3" name="Content Placeholder 2"/>
          <p:cNvSpPr>
            <a:spLocks noGrp="1"/>
          </p:cNvSpPr>
          <p:nvPr>
            <p:ph idx="1"/>
          </p:nvPr>
        </p:nvSpPr>
        <p:spPr>
          <a:xfrm>
            <a:off x="1571604" y="1600200"/>
            <a:ext cx="7115196" cy="4525963"/>
          </a:xfrm>
        </p:spPr>
        <p:txBody>
          <a:bodyPr/>
          <a:lstStyle/>
          <a:p>
            <a:r>
              <a:rPr lang="en-AU" dirty="0"/>
              <a:t>Type of Question - Prognosis</a:t>
            </a:r>
            <a:endParaRPr lang="en-US" dirty="0"/>
          </a:p>
          <a:p>
            <a:pPr>
              <a:buNone/>
            </a:pPr>
            <a:r>
              <a:rPr lang="en-AU" dirty="0"/>
              <a:t>	</a:t>
            </a:r>
            <a:r>
              <a:rPr lang="en-AU" b="1" dirty="0"/>
              <a:t>Not a Treatment</a:t>
            </a:r>
          </a:p>
          <a:p>
            <a:endParaRPr lang="en-US" dirty="0"/>
          </a:p>
          <a:p>
            <a:pPr lvl="0"/>
            <a:r>
              <a:rPr lang="en-AU" dirty="0"/>
              <a:t>Highest level evidence – cohort study </a:t>
            </a:r>
            <a:endParaRPr lang="en-US" dirty="0"/>
          </a:p>
          <a:p>
            <a:endParaRPr lang="en-AU" i="1" dirty="0"/>
          </a:p>
          <a:p>
            <a:pPr>
              <a:buNone/>
            </a:pPr>
            <a:r>
              <a:rPr lang="en-AU" i="1" dirty="0"/>
              <a:t>Therefore, can’t search Cochrane Library </a:t>
            </a:r>
            <a:endParaRPr lang="en-US" dirty="0"/>
          </a:p>
        </p:txBody>
      </p:sp>
      <p:sp>
        <p:nvSpPr>
          <p:cNvPr id="4" name="Title 1"/>
          <p:cNvSpPr txBox="1">
            <a:spLocks/>
          </p:cNvSpPr>
          <p:nvPr/>
        </p:nvSpPr>
        <p:spPr>
          <a:xfrm>
            <a:off x="1611763" y="-90264"/>
            <a:ext cx="7424733"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Where to search for evidence</a:t>
            </a:r>
          </a:p>
        </p:txBody>
      </p:sp>
    </p:spTree>
    <p:extLst>
      <p:ext uri="{BB962C8B-B14F-4D97-AF65-F5344CB8AC3E}">
        <p14:creationId xmlns:p14="http://schemas.microsoft.com/office/powerpoint/2010/main" val="2970251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endParaRPr lang="en-AU"/>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059" t="9896" r="22255" b="6250"/>
          <a:stretch/>
        </p:blipFill>
        <p:spPr bwMode="auto">
          <a:xfrm>
            <a:off x="0" y="0"/>
            <a:ext cx="9144000" cy="6855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2557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937" t="7293" r="21962" b="6250"/>
          <a:stretch/>
        </p:blipFill>
        <p:spPr bwMode="auto">
          <a:xfrm>
            <a:off x="0" y="-8756"/>
            <a:ext cx="9144000" cy="6895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6639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712" t="7032" r="12738" b="6250"/>
          <a:stretch/>
        </p:blipFill>
        <p:spPr bwMode="auto">
          <a:xfrm>
            <a:off x="4936" y="0"/>
            <a:ext cx="912001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763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80" y="1600200"/>
            <a:ext cx="6995120" cy="4525963"/>
          </a:xfrm>
        </p:spPr>
        <p:txBody>
          <a:bodyPr>
            <a:normAutofit fontScale="85000" lnSpcReduction="20000"/>
          </a:bodyPr>
          <a:lstStyle/>
          <a:p>
            <a:r>
              <a:rPr lang="en-AU" dirty="0"/>
              <a:t>PubMed Central</a:t>
            </a:r>
          </a:p>
          <a:p>
            <a:pPr lvl="1"/>
            <a:r>
              <a:rPr lang="en-AU" dirty="0">
                <a:hlinkClick r:id="rId2"/>
              </a:rPr>
              <a:t>www.pubmedcentral.nih.gov</a:t>
            </a:r>
            <a:endParaRPr lang="en-AU" dirty="0"/>
          </a:p>
          <a:p>
            <a:pPr marL="457200" lvl="1" indent="0">
              <a:buNone/>
            </a:pPr>
            <a:endParaRPr lang="en-AU" dirty="0"/>
          </a:p>
          <a:p>
            <a:r>
              <a:rPr lang="en-AU" dirty="0"/>
              <a:t>Biomed Central</a:t>
            </a:r>
          </a:p>
          <a:p>
            <a:pPr lvl="1"/>
            <a:r>
              <a:rPr lang="en-AU" dirty="0">
                <a:hlinkClick r:id="rId3"/>
              </a:rPr>
              <a:t>www.biomedcentral.com</a:t>
            </a:r>
            <a:endParaRPr lang="en-AU" dirty="0"/>
          </a:p>
          <a:p>
            <a:pPr lvl="1"/>
            <a:endParaRPr lang="en-AU" dirty="0"/>
          </a:p>
          <a:p>
            <a:r>
              <a:rPr lang="en-AU" dirty="0"/>
              <a:t>Directory of open access journal</a:t>
            </a:r>
          </a:p>
          <a:p>
            <a:pPr lvl="1"/>
            <a:r>
              <a:rPr lang="en-AU" dirty="0">
                <a:hlinkClick r:id="rId4"/>
              </a:rPr>
              <a:t>www.doaj.org</a:t>
            </a:r>
            <a:endParaRPr lang="en-AU" dirty="0"/>
          </a:p>
          <a:p>
            <a:pPr lvl="1"/>
            <a:endParaRPr lang="en-AU" dirty="0"/>
          </a:p>
          <a:p>
            <a:r>
              <a:rPr lang="en-AU" dirty="0"/>
              <a:t>Free medical journal</a:t>
            </a:r>
          </a:p>
          <a:p>
            <a:pPr lvl="1"/>
            <a:r>
              <a:rPr lang="en-AU" dirty="0">
                <a:hlinkClick r:id="rId5"/>
              </a:rPr>
              <a:t>www.freemedicaljournals.com</a:t>
            </a:r>
            <a:endParaRPr lang="en-AU" dirty="0"/>
          </a:p>
          <a:p>
            <a:pPr marL="457200" lvl="1" indent="0">
              <a:buNone/>
            </a:pPr>
            <a:endParaRPr lang="en-AU" dirty="0"/>
          </a:p>
          <a:p>
            <a:pPr marL="0" indent="0">
              <a:buNone/>
            </a:pPr>
            <a:endParaRPr lang="en-AU" dirty="0"/>
          </a:p>
          <a:p>
            <a:endParaRPr lang="en-AU" dirty="0"/>
          </a:p>
          <a:p>
            <a:pPr lvl="1"/>
            <a:endParaRPr lang="en-AU" dirty="0"/>
          </a:p>
          <a:p>
            <a:pPr lvl="1"/>
            <a:endParaRPr lang="en-AU" dirty="0"/>
          </a:p>
        </p:txBody>
      </p:sp>
      <p:sp>
        <p:nvSpPr>
          <p:cNvPr id="4" name="Title 1"/>
          <p:cNvSpPr txBox="1">
            <a:spLocks/>
          </p:cNvSpPr>
          <p:nvPr/>
        </p:nvSpPr>
        <p:spPr>
          <a:xfrm>
            <a:off x="1611763" y="-18256"/>
            <a:ext cx="7424733"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Free health care journals</a:t>
            </a:r>
            <a:br>
              <a:rPr lang="en-AU" sz="4000" b="1" dirty="0">
                <a:solidFill>
                  <a:schemeClr val="tx2">
                    <a:lumMod val="75000"/>
                  </a:schemeClr>
                </a:solidFill>
              </a:rPr>
            </a:br>
            <a:r>
              <a:rPr lang="en-AU" sz="4000" b="1" dirty="0">
                <a:solidFill>
                  <a:schemeClr val="tx2">
                    <a:lumMod val="75000"/>
                  </a:schemeClr>
                </a:solidFill>
              </a:rPr>
              <a:t> (open access)</a:t>
            </a:r>
          </a:p>
        </p:txBody>
      </p:sp>
    </p:spTree>
    <p:extLst>
      <p:ext uri="{BB962C8B-B14F-4D97-AF65-F5344CB8AC3E}">
        <p14:creationId xmlns:p14="http://schemas.microsoft.com/office/powerpoint/2010/main" val="3751805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738" t="7812" r="13178" b="10156"/>
          <a:stretch/>
        </p:blipFill>
        <p:spPr bwMode="auto">
          <a:xfrm>
            <a:off x="4142" y="0"/>
            <a:ext cx="913985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0368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194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890" t="7553" r="25622" b="6250"/>
          <a:stretch/>
        </p:blipFill>
        <p:spPr bwMode="auto">
          <a:xfrm>
            <a:off x="-2" y="6474"/>
            <a:ext cx="9144001" cy="6851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1951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174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293" r="732" b="6250"/>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240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2048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417" b="5727"/>
          <a:stretch/>
        </p:blipFill>
        <p:spPr bwMode="auto">
          <a:xfrm>
            <a:off x="-1" y="0"/>
            <a:ext cx="91440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596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032" b="4427"/>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6530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635" b="6250"/>
          <a:stretch/>
        </p:blipFill>
        <p:spPr bwMode="auto">
          <a:xfrm>
            <a:off x="-2332" y="0"/>
            <a:ext cx="910823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5200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635" b="6250"/>
          <a:stretch/>
        </p:blipFill>
        <p:spPr bwMode="auto">
          <a:xfrm>
            <a:off x="-72902" y="20960"/>
            <a:ext cx="9253414" cy="683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6457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635" b="6250"/>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8245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1619672" y="1600200"/>
            <a:ext cx="7067128" cy="4525963"/>
          </a:xfrm>
        </p:spPr>
        <p:txBody>
          <a:bodyPr>
            <a:normAutofit/>
          </a:bodyPr>
          <a:lstStyle/>
          <a:p>
            <a:pPr marL="0" indent="0">
              <a:lnSpc>
                <a:spcPct val="150000"/>
              </a:lnSpc>
              <a:buNone/>
            </a:pPr>
            <a:r>
              <a:rPr lang="en-AU" sz="2400" dirty="0"/>
              <a:t>Clinical Practice Guidelines such as </a:t>
            </a:r>
          </a:p>
          <a:p>
            <a:pPr marL="0" indent="0">
              <a:lnSpc>
                <a:spcPct val="150000"/>
              </a:lnSpc>
              <a:buNone/>
            </a:pPr>
            <a:r>
              <a:rPr lang="en-AU" sz="2400" dirty="0"/>
              <a:t>National Health and Medical Research Council</a:t>
            </a:r>
          </a:p>
          <a:p>
            <a:pPr marL="0" indent="0">
              <a:lnSpc>
                <a:spcPct val="150000"/>
              </a:lnSpc>
              <a:buNone/>
            </a:pPr>
            <a:r>
              <a:rPr lang="en-AU" sz="2400" dirty="0">
                <a:hlinkClick r:id="rId2"/>
              </a:rPr>
              <a:t>www.nhmrc.gov.au/publications/subjects/clinical.htm</a:t>
            </a:r>
            <a:endParaRPr lang="en-AU" sz="2400" dirty="0"/>
          </a:p>
          <a:p>
            <a:pPr marL="0" indent="0">
              <a:lnSpc>
                <a:spcPct val="150000"/>
              </a:lnSpc>
              <a:buNone/>
            </a:pPr>
            <a:r>
              <a:rPr lang="en-AU" sz="2400" dirty="0"/>
              <a:t>National Institute for Health and Clinical Excellence</a:t>
            </a:r>
          </a:p>
          <a:p>
            <a:pPr marL="0" indent="0">
              <a:lnSpc>
                <a:spcPct val="150000"/>
              </a:lnSpc>
              <a:buNone/>
            </a:pPr>
            <a:r>
              <a:rPr lang="en-AU" sz="2400" dirty="0">
                <a:hlinkClick r:id="rId3"/>
              </a:rPr>
              <a:t>www.nice.org.uk</a:t>
            </a:r>
            <a:endParaRPr lang="en-AU" sz="2400" dirty="0"/>
          </a:p>
          <a:p>
            <a:pPr marL="0" indent="0">
              <a:lnSpc>
                <a:spcPct val="150000"/>
              </a:lnSpc>
              <a:buNone/>
            </a:pPr>
            <a:r>
              <a:rPr lang="en-AU" sz="2400" dirty="0"/>
              <a:t>New Zealand Guideline Group</a:t>
            </a:r>
          </a:p>
          <a:p>
            <a:pPr marL="0" indent="0">
              <a:lnSpc>
                <a:spcPct val="150000"/>
              </a:lnSpc>
              <a:buNone/>
            </a:pPr>
            <a:r>
              <a:rPr lang="en-AU" sz="2400" dirty="0">
                <a:hlinkClick r:id="rId4"/>
              </a:rPr>
              <a:t>www.nzgg.org.nz</a:t>
            </a:r>
            <a:endParaRPr lang="en-AU" sz="2400" dirty="0"/>
          </a:p>
          <a:p>
            <a:pPr marL="0" indent="0">
              <a:lnSpc>
                <a:spcPct val="150000"/>
              </a:lnSpc>
              <a:buNone/>
            </a:pPr>
            <a:endParaRPr lang="en-AU" sz="2400" b="1" dirty="0"/>
          </a:p>
          <a:p>
            <a:pPr marL="0" indent="0">
              <a:lnSpc>
                <a:spcPct val="150000"/>
              </a:lnSpc>
              <a:buNone/>
            </a:pPr>
            <a:endParaRPr lang="en-AU" dirty="0"/>
          </a:p>
          <a:p>
            <a:pPr marL="0" indent="0">
              <a:lnSpc>
                <a:spcPct val="150000"/>
              </a:lnSpc>
              <a:buNone/>
            </a:pPr>
            <a:endParaRPr lang="en-AU" dirty="0"/>
          </a:p>
        </p:txBody>
      </p:sp>
      <p:sp>
        <p:nvSpPr>
          <p:cNvPr id="4" name="Title 1"/>
          <p:cNvSpPr txBox="1">
            <a:spLocks/>
          </p:cNvSpPr>
          <p:nvPr/>
        </p:nvSpPr>
        <p:spPr>
          <a:xfrm>
            <a:off x="1611763" y="-90264"/>
            <a:ext cx="753223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More Resources</a:t>
            </a:r>
          </a:p>
        </p:txBody>
      </p:sp>
    </p:spTree>
    <p:extLst>
      <p:ext uri="{BB962C8B-B14F-4D97-AF65-F5344CB8AC3E}">
        <p14:creationId xmlns:p14="http://schemas.microsoft.com/office/powerpoint/2010/main" val="32258736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9672" y="476672"/>
            <a:ext cx="7067128" cy="4525963"/>
          </a:xfrm>
        </p:spPr>
        <p:txBody>
          <a:bodyPr>
            <a:noAutofit/>
          </a:bodyPr>
          <a:lstStyle/>
          <a:p>
            <a:pPr marL="0" indent="0">
              <a:lnSpc>
                <a:spcPct val="170000"/>
              </a:lnSpc>
              <a:buNone/>
            </a:pPr>
            <a:r>
              <a:rPr lang="en-AU" sz="2400" b="1" dirty="0"/>
              <a:t>Other Sources of Evidence Reviews, such as</a:t>
            </a:r>
          </a:p>
          <a:p>
            <a:pPr marL="0" indent="0">
              <a:lnSpc>
                <a:spcPct val="170000"/>
              </a:lnSpc>
              <a:buNone/>
            </a:pPr>
            <a:r>
              <a:rPr lang="en-AU" sz="2400" dirty="0"/>
              <a:t>The Centre for Clinical Effectiveness</a:t>
            </a:r>
          </a:p>
          <a:p>
            <a:pPr marL="0" indent="0">
              <a:lnSpc>
                <a:spcPct val="170000"/>
              </a:lnSpc>
              <a:buNone/>
            </a:pPr>
            <a:r>
              <a:rPr lang="en-AU" sz="2400" dirty="0">
                <a:hlinkClick r:id="rId2"/>
              </a:rPr>
              <a:t>www.mihsr.monash.org/cce</a:t>
            </a:r>
            <a:endParaRPr lang="en-AU" sz="2400" dirty="0"/>
          </a:p>
          <a:p>
            <a:pPr marL="0" indent="0">
              <a:lnSpc>
                <a:spcPct val="170000"/>
              </a:lnSpc>
              <a:buNone/>
            </a:pPr>
            <a:r>
              <a:rPr lang="en-AU" sz="2400" dirty="0"/>
              <a:t>Clinical Evidence</a:t>
            </a:r>
          </a:p>
          <a:p>
            <a:pPr marL="0" indent="0">
              <a:lnSpc>
                <a:spcPct val="170000"/>
              </a:lnSpc>
              <a:buNone/>
            </a:pPr>
            <a:r>
              <a:rPr lang="en-AU" sz="2400" dirty="0">
                <a:hlinkClick r:id="rId3"/>
              </a:rPr>
              <a:t>www.clinicalevidence.com</a:t>
            </a:r>
            <a:endParaRPr lang="en-AU" sz="2400" dirty="0"/>
          </a:p>
          <a:p>
            <a:pPr marL="0" indent="0">
              <a:lnSpc>
                <a:spcPct val="170000"/>
              </a:lnSpc>
              <a:buNone/>
            </a:pPr>
            <a:r>
              <a:rPr lang="en-AU" sz="2400" dirty="0"/>
              <a:t>Best Bets</a:t>
            </a:r>
          </a:p>
          <a:p>
            <a:pPr marL="0" indent="0">
              <a:lnSpc>
                <a:spcPct val="170000"/>
              </a:lnSpc>
              <a:buNone/>
            </a:pPr>
            <a:r>
              <a:rPr lang="en-AU" sz="2400" dirty="0">
                <a:hlinkClick r:id="rId4"/>
              </a:rPr>
              <a:t>www.bestbets.org</a:t>
            </a:r>
            <a:endParaRPr lang="en-AU" sz="2400" dirty="0"/>
          </a:p>
          <a:p>
            <a:pPr marL="0" indent="0">
              <a:lnSpc>
                <a:spcPct val="170000"/>
              </a:lnSpc>
              <a:buNone/>
            </a:pPr>
            <a:r>
              <a:rPr lang="en-AU" sz="2400" dirty="0"/>
              <a:t>TIRP Database</a:t>
            </a:r>
          </a:p>
          <a:p>
            <a:pPr marL="0" indent="0">
              <a:lnSpc>
                <a:spcPct val="170000"/>
              </a:lnSpc>
              <a:buNone/>
            </a:pPr>
            <a:r>
              <a:rPr lang="en-AU" sz="2400" dirty="0">
                <a:hlinkClick r:id="rId5"/>
              </a:rPr>
              <a:t>www.tripdatabase.com</a:t>
            </a:r>
            <a:endParaRPr lang="en-AU" sz="2400" dirty="0"/>
          </a:p>
          <a:p>
            <a:pPr marL="0" indent="0">
              <a:lnSpc>
                <a:spcPct val="170000"/>
              </a:lnSpc>
              <a:buNone/>
            </a:pPr>
            <a:endParaRPr lang="en-AU" sz="2400" dirty="0"/>
          </a:p>
        </p:txBody>
      </p:sp>
    </p:spTree>
    <p:extLst>
      <p:ext uri="{BB962C8B-B14F-4D97-AF65-F5344CB8AC3E}">
        <p14:creationId xmlns:p14="http://schemas.microsoft.com/office/powerpoint/2010/main" val="4886908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a:xfrm>
            <a:off x="1619672" y="1600200"/>
            <a:ext cx="7067128" cy="4997152"/>
          </a:xfrm>
        </p:spPr>
        <p:txBody>
          <a:bodyPr>
            <a:normAutofit/>
          </a:bodyPr>
          <a:lstStyle/>
          <a:p>
            <a:pPr>
              <a:lnSpc>
                <a:spcPct val="150000"/>
              </a:lnSpc>
            </a:pPr>
            <a:r>
              <a:rPr lang="en-AU" dirty="0"/>
              <a:t>Helps to create a database of references including those found in online databases and catalogue.</a:t>
            </a:r>
          </a:p>
          <a:p>
            <a:pPr marL="0" indent="0">
              <a:lnSpc>
                <a:spcPct val="150000"/>
              </a:lnSpc>
              <a:buNone/>
            </a:pPr>
            <a:r>
              <a:rPr lang="en-AU" dirty="0"/>
              <a:t>Can be inserted to word document  and use to create bibliographies in different styles.</a:t>
            </a:r>
          </a:p>
          <a:p>
            <a:pPr>
              <a:lnSpc>
                <a:spcPct val="150000"/>
              </a:lnSpc>
            </a:pPr>
            <a:endParaRPr lang="en-AU" dirty="0"/>
          </a:p>
        </p:txBody>
      </p:sp>
      <p:sp>
        <p:nvSpPr>
          <p:cNvPr id="4" name="Title 1"/>
          <p:cNvSpPr txBox="1">
            <a:spLocks/>
          </p:cNvSpPr>
          <p:nvPr/>
        </p:nvSpPr>
        <p:spPr>
          <a:xfrm>
            <a:off x="1611763" y="-90264"/>
            <a:ext cx="753223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000" b="1" dirty="0">
                <a:solidFill>
                  <a:schemeClr val="tx2">
                    <a:lumMod val="75000"/>
                  </a:schemeClr>
                </a:solidFill>
              </a:rPr>
              <a:t>Managing References Software</a:t>
            </a:r>
          </a:p>
        </p:txBody>
      </p:sp>
    </p:spTree>
    <p:extLst>
      <p:ext uri="{BB962C8B-B14F-4D97-AF65-F5344CB8AC3E}">
        <p14:creationId xmlns:p14="http://schemas.microsoft.com/office/powerpoint/2010/main" val="230177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a:p>
        </p:txBody>
      </p:sp>
      <p:sp>
        <p:nvSpPr>
          <p:cNvPr id="7" name="Title 1"/>
          <p:cNvSpPr txBox="1">
            <a:spLocks/>
          </p:cNvSpPr>
          <p:nvPr/>
        </p:nvSpPr>
        <p:spPr>
          <a:xfrm>
            <a:off x="1836316" y="-243408"/>
            <a:ext cx="6984776"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AU" b="1" dirty="0"/>
            </a:br>
            <a:r>
              <a:rPr lang="en-AU" b="1" dirty="0">
                <a:solidFill>
                  <a:schemeClr val="bg1"/>
                </a:solidFill>
              </a:rPr>
              <a:t>Computer  lab literature search</a:t>
            </a:r>
          </a:p>
        </p:txBody>
      </p:sp>
      <p:pic>
        <p:nvPicPr>
          <p:cNvPr id="4098" name="Picture 2" descr="#37391 Clip Art Graphic Of A Red Guy Character Using A Laptop On A Bar Graph by Jester Arts"/>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7031" b="10528"/>
          <a:stretch/>
        </p:blipFill>
        <p:spPr bwMode="auto">
          <a:xfrm>
            <a:off x="2987824" y="2000250"/>
            <a:ext cx="4944950" cy="4076700"/>
          </a:xfrm>
          <a:prstGeom prst="rect">
            <a:avLst/>
          </a:prstGeom>
          <a:noFill/>
          <a:effectLst>
            <a:glow rad="228600">
              <a:schemeClr val="accent1">
                <a:satMod val="175000"/>
                <a:alpha val="40000"/>
              </a:schemeClr>
            </a:glow>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637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0"/>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pic>
        <p:nvPicPr>
          <p:cNvPr id="2052" name="Picture 4" descr="http://stockfresh.com/files/g/giko/m/97/620685_stock-photo-food-splash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2177" y="836712"/>
            <a:ext cx="6333053" cy="54305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23928" y="5713307"/>
            <a:ext cx="4608512" cy="1107996"/>
          </a:xfrm>
          <a:prstGeom prst="rect">
            <a:avLst/>
          </a:prstGeom>
          <a:noFill/>
        </p:spPr>
        <p:txBody>
          <a:bodyPr wrap="square" rtlCol="0">
            <a:spAutoFit/>
          </a:bodyPr>
          <a:lstStyle/>
          <a:p>
            <a:r>
              <a:rPr lang="en-AU" sz="6600" dirty="0">
                <a:solidFill>
                  <a:schemeClr val="bg1"/>
                </a:solidFill>
                <a:latin typeface="Comic Sans MS" pitchFamily="66" charset="0"/>
              </a:rPr>
              <a:t>BREAK</a:t>
            </a:r>
          </a:p>
        </p:txBody>
      </p:sp>
    </p:spTree>
    <p:extLst>
      <p:ext uri="{BB962C8B-B14F-4D97-AF65-F5344CB8AC3E}">
        <p14:creationId xmlns:p14="http://schemas.microsoft.com/office/powerpoint/2010/main" val="30567695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1841" y="-30968"/>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sp>
        <p:nvSpPr>
          <p:cNvPr id="12" name="TextBox 11"/>
          <p:cNvSpPr txBox="1"/>
          <p:nvPr/>
        </p:nvSpPr>
        <p:spPr>
          <a:xfrm>
            <a:off x="1763688" y="116632"/>
            <a:ext cx="7128792" cy="707886"/>
          </a:xfrm>
          <a:prstGeom prst="rect">
            <a:avLst/>
          </a:prstGeom>
          <a:noFill/>
        </p:spPr>
        <p:txBody>
          <a:bodyPr wrap="square" rtlCol="0">
            <a:spAutoFit/>
          </a:bodyPr>
          <a:lstStyle/>
          <a:p>
            <a:pPr algn="ctr"/>
            <a:r>
              <a:rPr lang="en-AU" sz="4000" b="1" dirty="0">
                <a:solidFill>
                  <a:schemeClr val="bg1"/>
                </a:solidFill>
                <a:latin typeface="Comic Sans MS" pitchFamily="66" charset="0"/>
              </a:rPr>
              <a:t>Comp Lab Group Work</a:t>
            </a:r>
          </a:p>
        </p:txBody>
      </p:sp>
      <p:pic>
        <p:nvPicPr>
          <p:cNvPr id="3074" name="Picture 2" descr="http://www.imageenvision.com/150/37710-clip-art-graphic-of-yellow-guy-characters-using-laptops-in-an-internet-cafe-by-jester-arts.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03848" y="1414466"/>
            <a:ext cx="4680520" cy="4680520"/>
          </a:xfrm>
          <a:prstGeom prst="rect">
            <a:avLst/>
          </a:prstGeom>
          <a:noFill/>
          <a:effectLst>
            <a:glow rad="228600">
              <a:schemeClr val="accent1">
                <a:satMod val="175000"/>
                <a:alpha val="40000"/>
              </a:schemeClr>
            </a:glow>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951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2738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b="1" dirty="0"/>
          </a:p>
        </p:txBody>
      </p:sp>
      <p:sp>
        <p:nvSpPr>
          <p:cNvPr id="2" name="TextBox 1"/>
          <p:cNvSpPr txBox="1"/>
          <p:nvPr/>
        </p:nvSpPr>
        <p:spPr>
          <a:xfrm>
            <a:off x="1926327" y="5325015"/>
            <a:ext cx="6804754" cy="1200329"/>
          </a:xfrm>
          <a:prstGeom prst="rect">
            <a:avLst/>
          </a:prstGeom>
          <a:solidFill>
            <a:srgbClr val="0000FF"/>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AU" sz="7200" b="1" dirty="0">
                <a:solidFill>
                  <a:schemeClr val="bg1"/>
                </a:solidFill>
                <a:latin typeface="Comic Sans MS" pitchFamily="66" charset="0"/>
              </a:rPr>
              <a:t>LUNCH BREAK</a:t>
            </a:r>
          </a:p>
        </p:txBody>
      </p:sp>
      <p:pic>
        <p:nvPicPr>
          <p:cNvPr id="3074" name="Picture 2" descr="http://www.colourbox.com/preview/2079905-733870-fried-meat-with-potato-on-blue-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327" y="404664"/>
            <a:ext cx="6804754"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9039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1841" y="-30968"/>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sp>
        <p:nvSpPr>
          <p:cNvPr id="12" name="TextBox 11"/>
          <p:cNvSpPr txBox="1"/>
          <p:nvPr/>
        </p:nvSpPr>
        <p:spPr>
          <a:xfrm>
            <a:off x="1763688" y="116632"/>
            <a:ext cx="7128792" cy="707886"/>
          </a:xfrm>
          <a:prstGeom prst="rect">
            <a:avLst/>
          </a:prstGeom>
          <a:noFill/>
        </p:spPr>
        <p:txBody>
          <a:bodyPr wrap="square" rtlCol="0">
            <a:spAutoFit/>
          </a:bodyPr>
          <a:lstStyle/>
          <a:p>
            <a:pPr algn="ctr"/>
            <a:r>
              <a:rPr lang="en-AU" sz="4000" b="1" dirty="0">
                <a:solidFill>
                  <a:schemeClr val="bg1"/>
                </a:solidFill>
                <a:latin typeface="Comic Sans MS" pitchFamily="66" charset="0"/>
              </a:rPr>
              <a:t>Comp Lab Group Work</a:t>
            </a:r>
          </a:p>
        </p:txBody>
      </p:sp>
      <p:sp>
        <p:nvSpPr>
          <p:cNvPr id="6" name="TextBox 5"/>
          <p:cNvSpPr txBox="1"/>
          <p:nvPr/>
        </p:nvSpPr>
        <p:spPr>
          <a:xfrm>
            <a:off x="4499992" y="6139028"/>
            <a:ext cx="4644008" cy="707886"/>
          </a:xfrm>
          <a:prstGeom prst="rect">
            <a:avLst/>
          </a:prstGeom>
          <a:noFill/>
        </p:spPr>
        <p:txBody>
          <a:bodyPr wrap="square" rtlCol="0">
            <a:spAutoFit/>
          </a:bodyPr>
          <a:lstStyle/>
          <a:p>
            <a:pPr algn="r"/>
            <a:r>
              <a:rPr lang="en-AU" sz="4000" b="1" dirty="0" err="1">
                <a:solidFill>
                  <a:schemeClr val="bg1"/>
                </a:solidFill>
                <a:latin typeface="Comic Sans MS" pitchFamily="66" charset="0"/>
              </a:rPr>
              <a:t>Contd</a:t>
            </a:r>
            <a:r>
              <a:rPr lang="en-AU" sz="4000" b="1" dirty="0">
                <a:solidFill>
                  <a:schemeClr val="bg1"/>
                </a:solidFill>
                <a:latin typeface="Comic Sans MS" pitchFamily="66" charset="0"/>
              </a:rPr>
              <a:t>…….</a:t>
            </a:r>
          </a:p>
        </p:txBody>
      </p:sp>
      <p:pic>
        <p:nvPicPr>
          <p:cNvPr id="1028" name="Picture 4" descr="#37895 Clip Art Graphic Of Pink Guy Characters Using Laptops In An Internet Cafe by Jester Arts"/>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275856" y="1175944"/>
            <a:ext cx="4387337" cy="4387337"/>
          </a:xfrm>
          <a:prstGeom prst="rect">
            <a:avLst/>
          </a:prstGeom>
          <a:noFill/>
          <a:effectLst>
            <a:glow rad="228600">
              <a:schemeClr val="accent1">
                <a:satMod val="175000"/>
                <a:alpha val="40000"/>
              </a:schemeClr>
            </a:glow>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3129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a:p>
        </p:txBody>
      </p:sp>
      <p:sp>
        <p:nvSpPr>
          <p:cNvPr id="7" name="Title 1"/>
          <p:cNvSpPr txBox="1">
            <a:spLocks/>
          </p:cNvSpPr>
          <p:nvPr/>
        </p:nvSpPr>
        <p:spPr>
          <a:xfrm>
            <a:off x="2011405" y="-675456"/>
            <a:ext cx="6984776"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AU" b="1" dirty="0"/>
            </a:br>
            <a:r>
              <a:rPr lang="en-AU" b="1" dirty="0">
                <a:solidFill>
                  <a:schemeClr val="bg1"/>
                </a:solidFill>
              </a:rPr>
              <a:t>Presentations</a:t>
            </a:r>
          </a:p>
        </p:txBody>
      </p:sp>
      <p:pic>
        <p:nvPicPr>
          <p:cNvPr id="2050" name="Picture 2" descr="http://www.presentermedia.com/files/clipart/00003000/3351/stick_figure_podium_speech_group_md_wm.jpg"/>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062028" y="980728"/>
            <a:ext cx="4883529" cy="4883529"/>
          </a:xfrm>
          <a:prstGeom prst="rect">
            <a:avLst/>
          </a:prstGeom>
          <a:noFill/>
          <a:effectLst>
            <a:glow rad="228600">
              <a:schemeClr val="accent5">
                <a:satMod val="175000"/>
                <a:alpha val="40000"/>
              </a:schemeClr>
            </a:glow>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854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p>
        </p:txBody>
      </p:sp>
      <p:sp>
        <p:nvSpPr>
          <p:cNvPr id="4" name="Rectangle 3"/>
          <p:cNvSpPr/>
          <p:nvPr/>
        </p:nvSpPr>
        <p:spPr>
          <a:xfrm>
            <a:off x="1612461" y="-20194"/>
            <a:ext cx="7432486" cy="687251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AU" dirty="0"/>
          </a:p>
        </p:txBody>
      </p:sp>
      <p:pic>
        <p:nvPicPr>
          <p:cNvPr id="1026" name="Picture 2" descr="http://www.projectappleseed.org/questionmarkblue.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3434135" y="1185866"/>
            <a:ext cx="3816635" cy="4764639"/>
          </a:xfrm>
          <a:prstGeom prst="rect">
            <a:avLst/>
          </a:prstGeom>
          <a:noFill/>
          <a:effectLst>
            <a:glow rad="1130300">
              <a:schemeClr val="accent1">
                <a:satMod val="175000"/>
                <a:alpha val="9000"/>
              </a:schemeClr>
            </a:glow>
            <a:softEdge rad="8001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763688" y="116632"/>
            <a:ext cx="7128792" cy="707886"/>
          </a:xfrm>
          <a:prstGeom prst="rect">
            <a:avLst/>
          </a:prstGeom>
          <a:noFill/>
        </p:spPr>
        <p:txBody>
          <a:bodyPr wrap="square" rtlCol="0">
            <a:spAutoFit/>
          </a:bodyPr>
          <a:lstStyle/>
          <a:p>
            <a:pPr algn="ctr"/>
            <a:r>
              <a:rPr lang="en-AU" sz="4000" b="1" dirty="0">
                <a:solidFill>
                  <a:schemeClr val="bg1"/>
                </a:solidFill>
                <a:latin typeface="Comic Sans MS" pitchFamily="66" charset="0"/>
              </a:rPr>
              <a:t>Question and Answers</a:t>
            </a:r>
          </a:p>
        </p:txBody>
      </p:sp>
    </p:spTree>
    <p:extLst>
      <p:ext uri="{BB962C8B-B14F-4D97-AF65-F5344CB8AC3E}">
        <p14:creationId xmlns:p14="http://schemas.microsoft.com/office/powerpoint/2010/main" val="2006072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88515"/>
            <a:ext cx="9144000" cy="2140486"/>
          </a:xfrm>
        </p:spPr>
        <p:txBody>
          <a:bodyPr>
            <a:normAutofit/>
          </a:bodyPr>
          <a:lstStyle/>
          <a:p>
            <a:pPr marL="0" indent="0" algn="ctr">
              <a:lnSpc>
                <a:spcPct val="200000"/>
              </a:lnSpc>
              <a:buNone/>
            </a:pPr>
            <a:r>
              <a:rPr lang="en-AU" sz="6600" dirty="0">
                <a:solidFill>
                  <a:schemeClr val="bg1"/>
                </a:solidFill>
                <a:cs typeface="Andalus" pitchFamily="18" charset="-78"/>
              </a:rPr>
              <a:t>Thank you</a:t>
            </a:r>
          </a:p>
        </p:txBody>
      </p:sp>
      <p:sp>
        <p:nvSpPr>
          <p:cNvPr id="13" name="Rectangle 9"/>
          <p:cNvSpPr>
            <a:spLocks noChangeArrowheads="1"/>
          </p:cNvSpPr>
          <p:nvPr/>
        </p:nvSpPr>
        <p:spPr bwMode="auto">
          <a:xfrm>
            <a:off x="1604010" y="118586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14" name="Rectangle 1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AU" sz="1000" b="0" i="0" u="none" strike="noStrike" cap="none" normalizeH="0" baseline="0" dirty="0">
                <a:ln>
                  <a:noFill/>
                </a:ln>
                <a:solidFill>
                  <a:schemeClr val="tx1"/>
                </a:solidFill>
                <a:effectLst/>
                <a:latin typeface="Arial" pitchFamily="34" charset="0"/>
                <a:ea typeface="Times New Roman" pitchFamily="18" charset="0"/>
                <a:cs typeface="Palatino"/>
              </a:rPr>
              <a:t>                                                                                                         </a:t>
            </a: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40677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1457</TotalTime>
  <Words>1592</Words>
  <Application>Microsoft Office PowerPoint</Application>
  <PresentationFormat>On-screen Show (4:3)</PresentationFormat>
  <Paragraphs>288</Paragraphs>
  <Slides>52</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Andalus</vt:lpstr>
      <vt:lpstr>Arial</vt:lpstr>
      <vt:lpstr>Calibri</vt:lpstr>
      <vt:lpstr>Comic Sans MS</vt:lpstr>
      <vt:lpstr>Palatino</vt:lpstr>
      <vt:lpstr>Times New Roman</vt:lpstr>
      <vt:lpstr>Wingdings</vt:lpstr>
      <vt:lpstr>Office Theme</vt:lpstr>
      <vt:lpstr>WORKSHOP 2 EVIDENCE-BASED PRACTICE CHAMPION PROGRAM</vt:lpstr>
      <vt:lpstr>Overview of day 1</vt:lpstr>
      <vt:lpstr>Workshop Agenda – Day 02</vt:lpstr>
      <vt:lpstr>PowerPoint Presentation</vt:lpstr>
      <vt:lpstr>PowerPoint Presentation</vt:lpstr>
      <vt:lpstr>PowerPoint Presentation</vt:lpstr>
      <vt:lpstr>  </vt:lpstr>
      <vt:lpstr>PowerPoint Presentation</vt:lpstr>
      <vt:lpstr>PowerPoint Presentation</vt:lpstr>
      <vt:lpstr> </vt:lpstr>
      <vt:lpstr>PowerPoint Presentation</vt:lpstr>
      <vt:lpstr> </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University of South Australia</dc:creator>
  <cp:lastModifiedBy>Fathimath Shifaza</cp:lastModifiedBy>
  <cp:revision>85</cp:revision>
  <dcterms:created xsi:type="dcterms:W3CDTF">2012-01-12T01:28:26Z</dcterms:created>
  <dcterms:modified xsi:type="dcterms:W3CDTF">2019-02-13T08:36:30Z</dcterms:modified>
</cp:coreProperties>
</file>